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9"/>
  </p:notesMasterIdLst>
  <p:sldIdLst>
    <p:sldId id="256" r:id="rId2"/>
    <p:sldId id="262" r:id="rId3"/>
    <p:sldId id="282" r:id="rId4"/>
    <p:sldId id="284" r:id="rId5"/>
    <p:sldId id="285" r:id="rId6"/>
    <p:sldId id="310" r:id="rId7"/>
    <p:sldId id="287" r:id="rId8"/>
    <p:sldId id="276" r:id="rId9"/>
    <p:sldId id="288" r:id="rId10"/>
    <p:sldId id="289" r:id="rId11"/>
    <p:sldId id="275" r:id="rId12"/>
    <p:sldId id="259" r:id="rId13"/>
    <p:sldId id="260" r:id="rId14"/>
    <p:sldId id="278" r:id="rId15"/>
    <p:sldId id="279" r:id="rId16"/>
    <p:sldId id="281" r:id="rId17"/>
    <p:sldId id="257" r:id="rId18"/>
    <p:sldId id="268" r:id="rId19"/>
    <p:sldId id="271" r:id="rId20"/>
    <p:sldId id="266" r:id="rId21"/>
    <p:sldId id="269" r:id="rId22"/>
    <p:sldId id="270" r:id="rId23"/>
    <p:sldId id="265" r:id="rId24"/>
    <p:sldId id="258" r:id="rId25"/>
    <p:sldId id="273" r:id="rId26"/>
    <p:sldId id="272" r:id="rId27"/>
    <p:sldId id="264" r:id="rId28"/>
    <p:sldId id="286" r:id="rId29"/>
    <p:sldId id="312" r:id="rId30"/>
    <p:sldId id="313" r:id="rId31"/>
    <p:sldId id="314" r:id="rId32"/>
    <p:sldId id="290" r:id="rId33"/>
    <p:sldId id="291" r:id="rId34"/>
    <p:sldId id="292" r:id="rId35"/>
    <p:sldId id="293" r:id="rId36"/>
    <p:sldId id="311" r:id="rId37"/>
    <p:sldId id="27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57" d="100"/>
          <a:sy n="57" d="100"/>
        </p:scale>
        <p:origin x="184" y="1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7A8885-2816-0D4D-B724-CF6CC6A10261}"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76D3A105-56B4-D147-8452-0D9E612BB0CB}">
      <dgm:prSet phldrT="[Text]" custT="1"/>
      <dgm:spPr/>
      <dgm:t>
        <a:bodyPr/>
        <a:lstStyle/>
        <a:p>
          <a:r>
            <a:rPr lang="en-US" sz="4000" dirty="0"/>
            <a:t>QML</a:t>
          </a:r>
        </a:p>
      </dgm:t>
    </dgm:pt>
    <dgm:pt modelId="{77A5AAAC-7FE8-A748-BE29-8A965CAED70C}" type="parTrans" cxnId="{3679CBC7-A1AC-784D-AC2B-6AB6C9ADFE4E}">
      <dgm:prSet/>
      <dgm:spPr/>
      <dgm:t>
        <a:bodyPr/>
        <a:lstStyle/>
        <a:p>
          <a:endParaRPr lang="en-US"/>
        </a:p>
      </dgm:t>
    </dgm:pt>
    <dgm:pt modelId="{F07FFF31-0858-ED4C-86D4-D4E40B48042A}" type="sibTrans" cxnId="{3679CBC7-A1AC-784D-AC2B-6AB6C9ADFE4E}">
      <dgm:prSet/>
      <dgm:spPr/>
      <dgm:t>
        <a:bodyPr/>
        <a:lstStyle/>
        <a:p>
          <a:endParaRPr lang="en-US"/>
        </a:p>
      </dgm:t>
    </dgm:pt>
    <dgm:pt modelId="{5CB6B661-4BC0-5849-8FDB-1D88D0B57816}">
      <dgm:prSet phldrT="[Text]"/>
      <dgm:spPr/>
      <dgm:t>
        <a:bodyPr/>
        <a:lstStyle/>
        <a:p>
          <a:r>
            <a:rPr lang="en-US" dirty="0"/>
            <a:t>Imaging</a:t>
          </a:r>
        </a:p>
      </dgm:t>
    </dgm:pt>
    <dgm:pt modelId="{66C35735-297D-A944-A161-2D363DFC8664}" type="parTrans" cxnId="{7605A55C-1DC2-144A-BF36-D5B84473D79A}">
      <dgm:prSet/>
      <dgm:spPr/>
      <dgm:t>
        <a:bodyPr/>
        <a:lstStyle/>
        <a:p>
          <a:endParaRPr lang="en-US"/>
        </a:p>
      </dgm:t>
    </dgm:pt>
    <dgm:pt modelId="{9AB995D8-48B5-1B49-8A2A-E5DCDE604DDF}" type="sibTrans" cxnId="{7605A55C-1DC2-144A-BF36-D5B84473D79A}">
      <dgm:prSet/>
      <dgm:spPr/>
      <dgm:t>
        <a:bodyPr/>
        <a:lstStyle/>
        <a:p>
          <a:endParaRPr lang="en-US"/>
        </a:p>
      </dgm:t>
    </dgm:pt>
    <dgm:pt modelId="{36FE2AF1-E952-0E4B-861A-05B1A980A169}">
      <dgm:prSet phldrT="[Text]"/>
      <dgm:spPr/>
      <dgm:t>
        <a:bodyPr/>
        <a:lstStyle/>
        <a:p>
          <a:r>
            <a:rPr lang="en-US" dirty="0"/>
            <a:t>Machine learning </a:t>
          </a:r>
          <a:r>
            <a:rPr lang="en-US" dirty="0" err="1"/>
            <a:t>enhancemnent</a:t>
          </a:r>
          <a:endParaRPr lang="en-US" dirty="0"/>
        </a:p>
      </dgm:t>
    </dgm:pt>
    <dgm:pt modelId="{814D877D-0E8E-AA4B-85B7-B07EA03730A1}" type="parTrans" cxnId="{73A5E632-4884-8946-8EFC-B69D47735F49}">
      <dgm:prSet/>
      <dgm:spPr/>
      <dgm:t>
        <a:bodyPr/>
        <a:lstStyle/>
        <a:p>
          <a:endParaRPr lang="en-US"/>
        </a:p>
      </dgm:t>
    </dgm:pt>
    <dgm:pt modelId="{03E5F28D-2D6C-304F-A276-ADC76D2AE698}" type="sibTrans" cxnId="{73A5E632-4884-8946-8EFC-B69D47735F49}">
      <dgm:prSet/>
      <dgm:spPr/>
      <dgm:t>
        <a:bodyPr/>
        <a:lstStyle/>
        <a:p>
          <a:endParaRPr lang="en-US"/>
        </a:p>
      </dgm:t>
    </dgm:pt>
    <dgm:pt modelId="{C094F184-A356-8C48-819C-E20DF8290140}">
      <dgm:prSet phldrT="[Text]"/>
      <dgm:spPr/>
      <dgm:t>
        <a:bodyPr/>
        <a:lstStyle/>
        <a:p>
          <a:r>
            <a:rPr lang="en-US" dirty="0"/>
            <a:t>Simulating Quantum Systems</a:t>
          </a:r>
        </a:p>
      </dgm:t>
    </dgm:pt>
    <dgm:pt modelId="{267014AB-8562-E24D-8020-538E2A8C1F2E}" type="parTrans" cxnId="{A3D7BC95-2549-4A42-ABA0-48BEE48884F3}">
      <dgm:prSet/>
      <dgm:spPr/>
      <dgm:t>
        <a:bodyPr/>
        <a:lstStyle/>
        <a:p>
          <a:endParaRPr lang="en-US"/>
        </a:p>
      </dgm:t>
    </dgm:pt>
    <dgm:pt modelId="{66BAE40D-70AF-E448-9F38-31620849CB50}" type="sibTrans" cxnId="{A3D7BC95-2549-4A42-ABA0-48BEE48884F3}">
      <dgm:prSet/>
      <dgm:spPr/>
      <dgm:t>
        <a:bodyPr/>
        <a:lstStyle/>
        <a:p>
          <a:endParaRPr lang="en-US"/>
        </a:p>
      </dgm:t>
    </dgm:pt>
    <dgm:pt modelId="{7B082D06-A0FB-ED4F-A045-0993AEC18568}">
      <dgm:prSet phldrT="[Text]"/>
      <dgm:spPr/>
      <dgm:t>
        <a:bodyPr/>
        <a:lstStyle/>
        <a:p>
          <a:r>
            <a:rPr lang="en-US" dirty="0"/>
            <a:t>Drug Discovery</a:t>
          </a:r>
        </a:p>
      </dgm:t>
    </dgm:pt>
    <dgm:pt modelId="{A107DEB7-E873-F64E-984E-51D4F137E1C6}" type="parTrans" cxnId="{123D68BE-47E4-5F41-9066-0F72C9987CAA}">
      <dgm:prSet/>
      <dgm:spPr/>
      <dgm:t>
        <a:bodyPr/>
        <a:lstStyle/>
        <a:p>
          <a:endParaRPr lang="en-US"/>
        </a:p>
      </dgm:t>
    </dgm:pt>
    <dgm:pt modelId="{E0A2E61B-4D91-C740-8211-937881CBD302}" type="sibTrans" cxnId="{123D68BE-47E4-5F41-9066-0F72C9987CAA}">
      <dgm:prSet/>
      <dgm:spPr/>
      <dgm:t>
        <a:bodyPr/>
        <a:lstStyle/>
        <a:p>
          <a:endParaRPr lang="en-US"/>
        </a:p>
      </dgm:t>
    </dgm:pt>
    <dgm:pt modelId="{8634F71F-1B29-DC4B-B2CD-1B8A6097892B}" type="pres">
      <dgm:prSet presAssocID="{AD7A8885-2816-0D4D-B724-CF6CC6A10261}" presName="composite" presStyleCnt="0">
        <dgm:presLayoutVars>
          <dgm:chMax val="1"/>
          <dgm:dir/>
          <dgm:resizeHandles val="exact"/>
        </dgm:presLayoutVars>
      </dgm:prSet>
      <dgm:spPr/>
    </dgm:pt>
    <dgm:pt modelId="{E5BA4846-377C-9E4B-A7EF-3B61B94A26CD}" type="pres">
      <dgm:prSet presAssocID="{AD7A8885-2816-0D4D-B724-CF6CC6A10261}" presName="radial" presStyleCnt="0">
        <dgm:presLayoutVars>
          <dgm:animLvl val="ctr"/>
        </dgm:presLayoutVars>
      </dgm:prSet>
      <dgm:spPr/>
    </dgm:pt>
    <dgm:pt modelId="{D549E317-4CBA-A041-8087-3CA3D9BF0C14}" type="pres">
      <dgm:prSet presAssocID="{76D3A105-56B4-D147-8452-0D9E612BB0CB}" presName="centerShape" presStyleLbl="vennNode1" presStyleIdx="0" presStyleCnt="5"/>
      <dgm:spPr/>
    </dgm:pt>
    <dgm:pt modelId="{8BAED54F-7710-A74E-9F93-16067CC33ED7}" type="pres">
      <dgm:prSet presAssocID="{5CB6B661-4BC0-5849-8FDB-1D88D0B57816}" presName="node" presStyleLbl="vennNode1" presStyleIdx="1" presStyleCnt="5">
        <dgm:presLayoutVars>
          <dgm:bulletEnabled val="1"/>
        </dgm:presLayoutVars>
      </dgm:prSet>
      <dgm:spPr/>
    </dgm:pt>
    <dgm:pt modelId="{26CCBC3E-B045-8A4E-A834-4F8F7A6167B2}" type="pres">
      <dgm:prSet presAssocID="{36FE2AF1-E952-0E4B-861A-05B1A980A169}" presName="node" presStyleLbl="vennNode1" presStyleIdx="2" presStyleCnt="5">
        <dgm:presLayoutVars>
          <dgm:bulletEnabled val="1"/>
        </dgm:presLayoutVars>
      </dgm:prSet>
      <dgm:spPr/>
    </dgm:pt>
    <dgm:pt modelId="{3692EB11-6379-A443-B7D1-C7C167475EC2}" type="pres">
      <dgm:prSet presAssocID="{C094F184-A356-8C48-819C-E20DF8290140}" presName="node" presStyleLbl="vennNode1" presStyleIdx="3" presStyleCnt="5">
        <dgm:presLayoutVars>
          <dgm:bulletEnabled val="1"/>
        </dgm:presLayoutVars>
      </dgm:prSet>
      <dgm:spPr/>
    </dgm:pt>
    <dgm:pt modelId="{8297A433-0789-DF44-9850-8C745FB4947D}" type="pres">
      <dgm:prSet presAssocID="{7B082D06-A0FB-ED4F-A045-0993AEC18568}" presName="node" presStyleLbl="vennNode1" presStyleIdx="4" presStyleCnt="5">
        <dgm:presLayoutVars>
          <dgm:bulletEnabled val="1"/>
        </dgm:presLayoutVars>
      </dgm:prSet>
      <dgm:spPr/>
    </dgm:pt>
  </dgm:ptLst>
  <dgm:cxnLst>
    <dgm:cxn modelId="{3F572F07-4E13-3A43-A0F3-CD83272AD65D}" type="presOf" srcId="{C094F184-A356-8C48-819C-E20DF8290140}" destId="{3692EB11-6379-A443-B7D1-C7C167475EC2}" srcOrd="0" destOrd="0" presId="urn:microsoft.com/office/officeart/2005/8/layout/radial3"/>
    <dgm:cxn modelId="{89093118-93F0-1448-B705-2E9786AD1C94}" type="presOf" srcId="{36FE2AF1-E952-0E4B-861A-05B1A980A169}" destId="{26CCBC3E-B045-8A4E-A834-4F8F7A6167B2}" srcOrd="0" destOrd="0" presId="urn:microsoft.com/office/officeart/2005/8/layout/radial3"/>
    <dgm:cxn modelId="{89617718-F988-8C46-A471-961375DD20E2}" type="presOf" srcId="{AD7A8885-2816-0D4D-B724-CF6CC6A10261}" destId="{8634F71F-1B29-DC4B-B2CD-1B8A6097892B}" srcOrd="0" destOrd="0" presId="urn:microsoft.com/office/officeart/2005/8/layout/radial3"/>
    <dgm:cxn modelId="{73A5E632-4884-8946-8EFC-B69D47735F49}" srcId="{76D3A105-56B4-D147-8452-0D9E612BB0CB}" destId="{36FE2AF1-E952-0E4B-861A-05B1A980A169}" srcOrd="1" destOrd="0" parTransId="{814D877D-0E8E-AA4B-85B7-B07EA03730A1}" sibTransId="{03E5F28D-2D6C-304F-A276-ADC76D2AE698}"/>
    <dgm:cxn modelId="{7605A55C-1DC2-144A-BF36-D5B84473D79A}" srcId="{76D3A105-56B4-D147-8452-0D9E612BB0CB}" destId="{5CB6B661-4BC0-5849-8FDB-1D88D0B57816}" srcOrd="0" destOrd="0" parTransId="{66C35735-297D-A944-A161-2D363DFC8664}" sibTransId="{9AB995D8-48B5-1B49-8A2A-E5DCDE604DDF}"/>
    <dgm:cxn modelId="{0A9C9585-061E-524C-AAA4-6F0147A4C40C}" type="presOf" srcId="{76D3A105-56B4-D147-8452-0D9E612BB0CB}" destId="{D549E317-4CBA-A041-8087-3CA3D9BF0C14}" srcOrd="0" destOrd="0" presId="urn:microsoft.com/office/officeart/2005/8/layout/radial3"/>
    <dgm:cxn modelId="{A3D7BC95-2549-4A42-ABA0-48BEE48884F3}" srcId="{76D3A105-56B4-D147-8452-0D9E612BB0CB}" destId="{C094F184-A356-8C48-819C-E20DF8290140}" srcOrd="2" destOrd="0" parTransId="{267014AB-8562-E24D-8020-538E2A8C1F2E}" sibTransId="{66BAE40D-70AF-E448-9F38-31620849CB50}"/>
    <dgm:cxn modelId="{123D68BE-47E4-5F41-9066-0F72C9987CAA}" srcId="{76D3A105-56B4-D147-8452-0D9E612BB0CB}" destId="{7B082D06-A0FB-ED4F-A045-0993AEC18568}" srcOrd="3" destOrd="0" parTransId="{A107DEB7-E873-F64E-984E-51D4F137E1C6}" sibTransId="{E0A2E61B-4D91-C740-8211-937881CBD302}"/>
    <dgm:cxn modelId="{3679CBC7-A1AC-784D-AC2B-6AB6C9ADFE4E}" srcId="{AD7A8885-2816-0D4D-B724-CF6CC6A10261}" destId="{76D3A105-56B4-D147-8452-0D9E612BB0CB}" srcOrd="0" destOrd="0" parTransId="{77A5AAAC-7FE8-A748-BE29-8A965CAED70C}" sibTransId="{F07FFF31-0858-ED4C-86D4-D4E40B48042A}"/>
    <dgm:cxn modelId="{28A1AED7-DB01-EC4F-8E4B-CAFC7DDE5C47}" type="presOf" srcId="{7B082D06-A0FB-ED4F-A045-0993AEC18568}" destId="{8297A433-0789-DF44-9850-8C745FB4947D}" srcOrd="0" destOrd="0" presId="urn:microsoft.com/office/officeart/2005/8/layout/radial3"/>
    <dgm:cxn modelId="{9D6C94E1-D94B-4748-8D62-067ADFD6FBFE}" type="presOf" srcId="{5CB6B661-4BC0-5849-8FDB-1D88D0B57816}" destId="{8BAED54F-7710-A74E-9F93-16067CC33ED7}" srcOrd="0" destOrd="0" presId="urn:microsoft.com/office/officeart/2005/8/layout/radial3"/>
    <dgm:cxn modelId="{4069FA5F-AA5E-BD42-949B-FB659C04B9FD}" type="presParOf" srcId="{8634F71F-1B29-DC4B-B2CD-1B8A6097892B}" destId="{E5BA4846-377C-9E4B-A7EF-3B61B94A26CD}" srcOrd="0" destOrd="0" presId="urn:microsoft.com/office/officeart/2005/8/layout/radial3"/>
    <dgm:cxn modelId="{07BA997D-D012-A74D-8C0B-3209BA816FCC}" type="presParOf" srcId="{E5BA4846-377C-9E4B-A7EF-3B61B94A26CD}" destId="{D549E317-4CBA-A041-8087-3CA3D9BF0C14}" srcOrd="0" destOrd="0" presId="urn:microsoft.com/office/officeart/2005/8/layout/radial3"/>
    <dgm:cxn modelId="{ED0C0D7F-8DC3-6947-B0B3-EDF917F529F0}" type="presParOf" srcId="{E5BA4846-377C-9E4B-A7EF-3B61B94A26CD}" destId="{8BAED54F-7710-A74E-9F93-16067CC33ED7}" srcOrd="1" destOrd="0" presId="urn:microsoft.com/office/officeart/2005/8/layout/radial3"/>
    <dgm:cxn modelId="{F040438A-C199-E441-AB75-76B2619D25DA}" type="presParOf" srcId="{E5BA4846-377C-9E4B-A7EF-3B61B94A26CD}" destId="{26CCBC3E-B045-8A4E-A834-4F8F7A6167B2}" srcOrd="2" destOrd="0" presId="urn:microsoft.com/office/officeart/2005/8/layout/radial3"/>
    <dgm:cxn modelId="{7C7B2E57-BE80-BC46-BD70-F5287A657BBA}" type="presParOf" srcId="{E5BA4846-377C-9E4B-A7EF-3B61B94A26CD}" destId="{3692EB11-6379-A443-B7D1-C7C167475EC2}" srcOrd="3" destOrd="0" presId="urn:microsoft.com/office/officeart/2005/8/layout/radial3"/>
    <dgm:cxn modelId="{3AC8EF10-0763-C34E-9982-E0D330C59449}" type="presParOf" srcId="{E5BA4846-377C-9E4B-A7EF-3B61B94A26CD}" destId="{8297A433-0789-DF44-9850-8C745FB4947D}"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9E317-4CBA-A041-8087-3CA3D9BF0C14}">
      <dsp:nvSpPr>
        <dsp:cNvPr id="0" name=""/>
        <dsp:cNvSpPr/>
      </dsp:nvSpPr>
      <dsp:spPr>
        <a:xfrm>
          <a:off x="3825748" y="1174017"/>
          <a:ext cx="2924745" cy="292474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QML</a:t>
          </a:r>
        </a:p>
      </dsp:txBody>
      <dsp:txXfrm>
        <a:off x="4254067" y="1602336"/>
        <a:ext cx="2068107" cy="2068107"/>
      </dsp:txXfrm>
    </dsp:sp>
    <dsp:sp modelId="{8BAED54F-7710-A74E-9F93-16067CC33ED7}">
      <dsp:nvSpPr>
        <dsp:cNvPr id="0" name=""/>
        <dsp:cNvSpPr/>
      </dsp:nvSpPr>
      <dsp:spPr>
        <a:xfrm>
          <a:off x="4556935" y="522"/>
          <a:ext cx="1462372" cy="1462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Imaging</a:t>
          </a:r>
        </a:p>
      </dsp:txBody>
      <dsp:txXfrm>
        <a:off x="4771094" y="214681"/>
        <a:ext cx="1034054" cy="1034054"/>
      </dsp:txXfrm>
    </dsp:sp>
    <dsp:sp modelId="{26CCBC3E-B045-8A4E-A834-4F8F7A6167B2}">
      <dsp:nvSpPr>
        <dsp:cNvPr id="0" name=""/>
        <dsp:cNvSpPr/>
      </dsp:nvSpPr>
      <dsp:spPr>
        <a:xfrm>
          <a:off x="6461616" y="1905203"/>
          <a:ext cx="1462372" cy="1462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Machine learning </a:t>
          </a:r>
          <a:r>
            <a:rPr lang="en-US" sz="1000" kern="1200" dirty="0" err="1"/>
            <a:t>enhancemnent</a:t>
          </a:r>
          <a:endParaRPr lang="en-US" sz="1000" kern="1200" dirty="0"/>
        </a:p>
      </dsp:txBody>
      <dsp:txXfrm>
        <a:off x="6675775" y="2119362"/>
        <a:ext cx="1034054" cy="1034054"/>
      </dsp:txXfrm>
    </dsp:sp>
    <dsp:sp modelId="{3692EB11-6379-A443-B7D1-C7C167475EC2}">
      <dsp:nvSpPr>
        <dsp:cNvPr id="0" name=""/>
        <dsp:cNvSpPr/>
      </dsp:nvSpPr>
      <dsp:spPr>
        <a:xfrm>
          <a:off x="4556935" y="3809885"/>
          <a:ext cx="1462372" cy="1462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Simulating Quantum Systems</a:t>
          </a:r>
        </a:p>
      </dsp:txBody>
      <dsp:txXfrm>
        <a:off x="4771094" y="4024044"/>
        <a:ext cx="1034054" cy="1034054"/>
      </dsp:txXfrm>
    </dsp:sp>
    <dsp:sp modelId="{8297A433-0789-DF44-9850-8C745FB4947D}">
      <dsp:nvSpPr>
        <dsp:cNvPr id="0" name=""/>
        <dsp:cNvSpPr/>
      </dsp:nvSpPr>
      <dsp:spPr>
        <a:xfrm>
          <a:off x="2652253" y="1905203"/>
          <a:ext cx="1462372" cy="146237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Drug Discovery</a:t>
          </a:r>
        </a:p>
      </dsp:txBody>
      <dsp:txXfrm>
        <a:off x="2866412" y="2119362"/>
        <a:ext cx="1034054" cy="103405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3FCAA-8E90-9E44-BA21-D3B1F6F346A2}" type="datetimeFigureOut">
              <a:rPr lang="en-US" smtClean="0"/>
              <a:t>6/21/24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12D21-4798-424E-8C26-ADD884B0F787}" type="slidenum">
              <a:rPr lang="en-US" smtClean="0"/>
              <a:t>‹#›</a:t>
            </a:fld>
            <a:endParaRPr lang="en-US"/>
          </a:p>
        </p:txBody>
      </p:sp>
    </p:spTree>
    <p:extLst>
      <p:ext uri="{BB962C8B-B14F-4D97-AF65-F5344CB8AC3E}">
        <p14:creationId xmlns:p14="http://schemas.microsoft.com/office/powerpoint/2010/main" val="202162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2bf80b5042_0_34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273" name="Google Shape;1273;g22bf80b5042_0_3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226e4746405_0_40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Quantum circuits are our way of displaying gates and the order we apply them</a:t>
            </a:r>
            <a:endParaRPr/>
          </a:p>
          <a:p>
            <a:pPr marL="0" lvl="0" indent="0" algn="l" rtl="0">
              <a:lnSpc>
                <a:spcPct val="100000"/>
              </a:lnSpc>
              <a:spcBef>
                <a:spcPts val="0"/>
              </a:spcBef>
              <a:spcAft>
                <a:spcPts val="0"/>
              </a:spcAft>
              <a:buSzPts val="1400"/>
              <a:buNone/>
            </a:pPr>
            <a:endParaRPr/>
          </a:p>
        </p:txBody>
      </p:sp>
      <p:sp>
        <p:nvSpPr>
          <p:cNvPr id="2057" name="Google Shape;2057;g226e4746405_0_40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251ce773a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251ce773a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249d29b2097_0_20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If you are logged into an IBMid account, you should see a Setup and Run button in the top right of your screen. If you see “Sign in to run your quantum circuit,” you can click there to sign in or create an account. </a:t>
            </a:r>
            <a:endParaRPr/>
          </a:p>
        </p:txBody>
      </p:sp>
      <p:sp>
        <p:nvSpPr>
          <p:cNvPr id="2503" name="Google Shape;2503;g249d29b2097_0_20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249d29b2097_0_2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300">
                <a:solidFill>
                  <a:schemeClr val="dk1"/>
                </a:solidFill>
                <a:latin typeface="Open Sans"/>
                <a:ea typeface="Open Sans"/>
                <a:cs typeface="Open Sans"/>
                <a:sym typeface="Open Sans"/>
              </a:rPr>
              <a:t>Here you can select what system you want to run your circuit on. Simulators (classical computers) have “simulator” in their name, and all the others are real quantum computers! We need to make sure the quantum computer has enough qubits to run our circuit, but because we only need 1 qubit, any computer should work.</a:t>
            </a:r>
            <a:endParaRPr sz="100"/>
          </a:p>
        </p:txBody>
      </p:sp>
      <p:sp>
        <p:nvSpPr>
          <p:cNvPr id="2518" name="Google Shape;2518;g249d29b2097_0_2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49d29b2097_0_2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It is always a good idea to check the number of pending jobs on the machine you want to use. these computers are first come, first serve, so if there are lots of pending jobs, we may have to wait a long time to get our results back from the quantum computer.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533" name="Google Shape;2533;g249d29b2097_0_2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249d29b2097_0_2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can specify the number of times we run our quantum circuit (shots). </a:t>
            </a:r>
            <a:endParaRPr/>
          </a:p>
        </p:txBody>
      </p:sp>
      <p:sp>
        <p:nvSpPr>
          <p:cNvPr id="2548" name="Google Shape;2548;g249d29b2097_0_2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249d29b2097_0_2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Once we are ready to run out quantum circuit, we can click the Run button in the bottom right!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563" name="Google Shape;2563;g249d29b2097_0_2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249d29b2097_0_2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9" name="Google Shape;2579;g249d29b2097_0_2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249d29b2097_0_2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job will be queued until it is your turn to use the Quantum Computer.</a:t>
            </a:r>
            <a:endParaRPr/>
          </a:p>
        </p:txBody>
      </p:sp>
      <p:sp>
        <p:nvSpPr>
          <p:cNvPr id="2596" name="Google Shape;2596;g249d29b2097_0_2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249d29b2097_0_2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2" name="Google Shape;2612;g249d29b2097_0_2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2bf80b5042_0_3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2bf80b5042_0_3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technically an infinite number of possible superpositions (points on the Bloch sphere)!</a:t>
            </a:r>
            <a:endParaRPr/>
          </a:p>
          <a:p>
            <a:pPr marL="0" lvl="0" indent="0" algn="l" rtl="0">
              <a:spcBef>
                <a:spcPts val="0"/>
              </a:spcBef>
              <a:spcAft>
                <a:spcPts val="0"/>
              </a:spcAft>
              <a:buNone/>
            </a:pPr>
            <a:endParaRPr/>
          </a:p>
          <a:p>
            <a:pPr marL="0" lvl="0" indent="0" algn="l" rtl="0">
              <a:spcBef>
                <a:spcPts val="0"/>
              </a:spcBef>
              <a:spcAft>
                <a:spcPts val="0"/>
              </a:spcAft>
              <a:buNone/>
            </a:pPr>
            <a:r>
              <a:rPr lang="en"/>
              <a:t>One of the key ideas with superposition is that it is not always equally split between the 0 and 1 states! For instance, the two large bloch spheres here show equal superpositions of 0 and 1. This means we have a 50% chance of measuring 0 and 50% chance of measuring 1. On the other hand, the three smaller Bloch spheres all show </a:t>
            </a:r>
            <a:r>
              <a:rPr lang="en" i="1"/>
              <a:t>unequal superpositions</a:t>
            </a:r>
            <a:r>
              <a:rPr lang="en"/>
              <a:t>. These are like an unfair coin where you have a greater chance of getting one outcome than another.</a:t>
            </a:r>
            <a:endParaRPr/>
          </a:p>
          <a:p>
            <a:pPr marL="0" lvl="0" indent="0" algn="l" rtl="0">
              <a:spcBef>
                <a:spcPts val="0"/>
              </a:spcBef>
              <a:spcAft>
                <a:spcPts val="0"/>
              </a:spcAft>
              <a:buNone/>
            </a:pPr>
            <a:endParaRPr/>
          </a:p>
          <a:p>
            <a:pPr marL="0" lvl="0" indent="0" algn="l" rtl="0">
              <a:spcBef>
                <a:spcPts val="0"/>
              </a:spcBef>
              <a:spcAft>
                <a:spcPts val="0"/>
              </a:spcAft>
              <a:buNone/>
            </a:pPr>
            <a:r>
              <a:rPr lang="en"/>
              <a:t>Any guesses based just on the pictures which Bloch sphere shows a state that’s much more likely to be measured as 1 than 0? </a:t>
            </a:r>
            <a:r>
              <a:rPr lang="en" b="1"/>
              <a:t>Answer</a:t>
            </a:r>
            <a:r>
              <a:rPr lang="en"/>
              <a:t>: The middle one since the arrow is closest to the 1 state.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22a1d5ae7b7_0_24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22a1d5ae7b7_0_24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Watch for animations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bf80b5042_0_3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bf80b5042_0_3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22bf80b5042_0_3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22bf80b5042_0_3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22bf80b5042_0_6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22bf80b5042_0_6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Z axis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22bf80b5042_0_6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22bf80b5042_0_6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Z axis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26e4746405_0_20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1" name="Google Shape;2001;g226e4746405_0_20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249d29b2097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solidFill>
                  <a:schemeClr val="dk1"/>
                </a:solidFill>
              </a:rPr>
              <a:t>Quantum circuits are our way of displaying gates and the order we apply them</a:t>
            </a:r>
            <a:endParaRPr/>
          </a:p>
        </p:txBody>
      </p:sp>
      <p:sp>
        <p:nvSpPr>
          <p:cNvPr id="2039" name="Google Shape;2039;g249d29b2097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6/21/24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993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6/21/24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9773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6/21/24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839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7"/>
        <p:cNvGrpSpPr/>
        <p:nvPr/>
      </p:nvGrpSpPr>
      <p:grpSpPr>
        <a:xfrm>
          <a:off x="0" y="0"/>
          <a:ext cx="0" cy="0"/>
          <a:chOff x="0" y="0"/>
          <a:chExt cx="0" cy="0"/>
        </a:xfrm>
      </p:grpSpPr>
      <p:pic>
        <p:nvPicPr>
          <p:cNvPr id="358" name="Google Shape;358;p47"/>
          <p:cNvPicPr preferRelativeResize="0"/>
          <p:nvPr/>
        </p:nvPicPr>
        <p:blipFill>
          <a:blip r:embed="rId2">
            <a:alphaModFix/>
          </a:blip>
          <a:stretch>
            <a:fillRect/>
          </a:stretch>
        </p:blipFill>
        <p:spPr>
          <a:xfrm>
            <a:off x="10041735" y="5658633"/>
            <a:ext cx="2173400" cy="1135000"/>
          </a:xfrm>
          <a:prstGeom prst="rect">
            <a:avLst/>
          </a:prstGeom>
          <a:noFill/>
          <a:ln>
            <a:noFill/>
          </a:ln>
        </p:spPr>
      </p:pic>
      <p:sp>
        <p:nvSpPr>
          <p:cNvPr id="359" name="Google Shape;359;p47"/>
          <p:cNvSpPr/>
          <p:nvPr/>
        </p:nvSpPr>
        <p:spPr>
          <a:xfrm>
            <a:off x="-36800" y="6415560"/>
            <a:ext cx="12265500" cy="461100"/>
          </a:xfrm>
          <a:prstGeom prst="rect">
            <a:avLst/>
          </a:prstGeom>
          <a:solidFill>
            <a:srgbClr val="000000"/>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Arial"/>
              <a:ea typeface="Arial"/>
              <a:cs typeface="Arial"/>
              <a:sym typeface="Arial"/>
            </a:endParaRPr>
          </a:p>
        </p:txBody>
      </p:sp>
      <p:sp>
        <p:nvSpPr>
          <p:cNvPr id="360" name="Google Shape;360;p47"/>
          <p:cNvSpPr txBox="1"/>
          <p:nvPr/>
        </p:nvSpPr>
        <p:spPr>
          <a:xfrm>
            <a:off x="5809423" y="6455970"/>
            <a:ext cx="573300" cy="225900"/>
          </a:xfrm>
          <a:prstGeom prst="rect">
            <a:avLst/>
          </a:prstGeom>
          <a:no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rial"/>
                <a:ea typeface="Arial"/>
                <a:cs typeface="Arial"/>
                <a:sym typeface="Arial"/>
              </a:rPr>
              <a:t>- </a:t>
            </a:r>
            <a:fld id="{00000000-1234-1234-1234-123412341234}" type="slidenum">
              <a:rPr lang="en-US" sz="1200" b="1" i="0" u="none" strike="noStrike" cap="none">
                <a:solidFill>
                  <a:srgbClr val="FFFFFF"/>
                </a:solidFill>
                <a:latin typeface="Arial"/>
                <a:ea typeface="Arial"/>
                <a:cs typeface="Arial"/>
                <a:sym typeface="Arial"/>
              </a:rPr>
              <a:t>‹#›</a:t>
            </a:fld>
            <a:r>
              <a:rPr lang="en-US" sz="1200" b="1"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61" name="Google Shape;361;p47"/>
          <p:cNvSpPr txBox="1"/>
          <p:nvPr/>
        </p:nvSpPr>
        <p:spPr>
          <a:xfrm>
            <a:off x="5463455" y="6651912"/>
            <a:ext cx="1265100" cy="2001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FFFF"/>
                </a:solidFill>
                <a:latin typeface="Arial"/>
                <a:ea typeface="Arial"/>
                <a:cs typeface="Arial"/>
                <a:sym typeface="Arial"/>
              </a:rPr>
              <a:t>© </a:t>
            </a:r>
            <a:r>
              <a:rPr lang="en-US" sz="700">
                <a:solidFill>
                  <a:srgbClr val="FFFFFF"/>
                </a:solidFill>
              </a:rPr>
              <a:t>2023</a:t>
            </a:r>
            <a:r>
              <a:rPr lang="en-US" sz="700" b="0" i="0" u="none" strike="noStrike" cap="none">
                <a:solidFill>
                  <a:srgbClr val="FFFFFF"/>
                </a:solidFill>
                <a:latin typeface="Arial"/>
                <a:ea typeface="Arial"/>
                <a:cs typeface="Arial"/>
                <a:sym typeface="Arial"/>
              </a:rPr>
              <a:t> The Coding School</a:t>
            </a:r>
            <a:endParaRPr sz="1400" b="0" i="0" u="none" strike="noStrike" cap="none">
              <a:solidFill>
                <a:srgbClr val="000000"/>
              </a:solidFill>
              <a:latin typeface="Arial"/>
              <a:ea typeface="Arial"/>
              <a:cs typeface="Arial"/>
              <a:sym typeface="Arial"/>
            </a:endParaRPr>
          </a:p>
        </p:txBody>
      </p:sp>
      <p:pic>
        <p:nvPicPr>
          <p:cNvPr id="362" name="Google Shape;362;p47" descr="A close up of a sign&#10;&#10;Description automatically generated"/>
          <p:cNvPicPr preferRelativeResize="0"/>
          <p:nvPr/>
        </p:nvPicPr>
        <p:blipFill rotWithShape="1">
          <a:blip r:embed="rId3">
            <a:alphaModFix/>
          </a:blip>
          <a:srcRect/>
          <a:stretch/>
        </p:blipFill>
        <p:spPr>
          <a:xfrm>
            <a:off x="11773481" y="6433284"/>
            <a:ext cx="387048" cy="417237"/>
          </a:xfrm>
          <a:prstGeom prst="rect">
            <a:avLst/>
          </a:prstGeom>
          <a:noFill/>
          <a:ln>
            <a:noFill/>
          </a:ln>
        </p:spPr>
      </p:pic>
      <p:pic>
        <p:nvPicPr>
          <p:cNvPr id="363" name="Google Shape;363;p47"/>
          <p:cNvPicPr preferRelativeResize="0"/>
          <p:nvPr/>
        </p:nvPicPr>
        <p:blipFill rotWithShape="1">
          <a:blip r:embed="rId4">
            <a:alphaModFix/>
          </a:blip>
          <a:srcRect/>
          <a:stretch/>
        </p:blipFill>
        <p:spPr>
          <a:xfrm>
            <a:off x="37385" y="6451636"/>
            <a:ext cx="677727" cy="430834"/>
          </a:xfrm>
          <a:prstGeom prst="rect">
            <a:avLst/>
          </a:prstGeom>
          <a:noFill/>
          <a:ln>
            <a:noFill/>
          </a:ln>
        </p:spPr>
      </p:pic>
      <p:cxnSp>
        <p:nvCxnSpPr>
          <p:cNvPr id="364" name="Google Shape;364;p47"/>
          <p:cNvCxnSpPr/>
          <p:nvPr/>
        </p:nvCxnSpPr>
        <p:spPr>
          <a:xfrm>
            <a:off x="742515" y="-35600"/>
            <a:ext cx="0" cy="6459300"/>
          </a:xfrm>
          <a:prstGeom prst="straightConnector1">
            <a:avLst/>
          </a:prstGeom>
          <a:noFill/>
          <a:ln w="228600" cap="flat" cmpd="sng">
            <a:solidFill>
              <a:srgbClr val="98DCFF"/>
            </a:solidFill>
            <a:prstDash val="solid"/>
            <a:round/>
            <a:headEnd type="none" w="med" len="med"/>
            <a:tailEnd type="none" w="med" len="med"/>
          </a:ln>
        </p:spPr>
      </p:cxnSp>
      <p:sp>
        <p:nvSpPr>
          <p:cNvPr id="365" name="Google Shape;365;p47"/>
          <p:cNvSpPr/>
          <p:nvPr/>
        </p:nvSpPr>
        <p:spPr>
          <a:xfrm>
            <a:off x="-26267" y="-35733"/>
            <a:ext cx="684300" cy="6459300"/>
          </a:xfrm>
          <a:prstGeom prst="rect">
            <a:avLst/>
          </a:prstGeom>
          <a:solidFill>
            <a:srgbClr val="38B6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867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032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6/21/24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7194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6/21/24</a:t>
            </a:fld>
            <a:endParaRPr lang="en-US" dirty="0"/>
          </a:p>
        </p:txBody>
      </p:sp>
    </p:spTree>
    <p:extLst>
      <p:ext uri="{BB962C8B-B14F-4D97-AF65-F5344CB8AC3E}">
        <p14:creationId xmlns:p14="http://schemas.microsoft.com/office/powerpoint/2010/main" val="283376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6/21/24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73269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6/21/24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7096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6/21/24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2930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6/21/24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71877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6/21/24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688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6/21/24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2544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6/21/24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47030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 id="2147483700" r:id="rId12"/>
    <p:sldLayoutId id="2147483701" r:id="rId13"/>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2Mzc4NDk5ODM1NTczMDE2NDciLCJwcmVzZW50YXRpb25JZCI6IjFpdC1RVGliUjVYdGFSM1R5Y29nS0RJV19iMXZzV3RMdW1RdmEzVXVBRWU0IiwiY29udGVudElkIjoiY3VzdG9tLXJlc3BvbnNlLWZyZWVoYW5kRHJhd2luZyIsInNsaWRlSWQiOiJnMTNkMGY3NWM5MjBfMF85MDIiLCJjb250ZW50SW5zdGFuY2VJZCI6IjFpdC1RVGliUjVYdGFSM1R5Y29nS0RJV19iMXZzV3RMdW1RdmEzVXVBRWU0LzA1ZTRiYjExLTJhMDAtNDc5NS04ZWYyLTU4YjRmNTEyYWVhZSJ9pearId=magic-pear-metadata-identifier"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c2Mzc4NDk5ODM1NTczMDE2NDciLCJwcmVzZW50YXRpb25JZCI6IjFpdC1RVGliUjVYdGFSM1R5Y29nS0RJV19iMXZzV3RMdW1RdmEzVXVBRWU0IiwiY29udGVudElkIjoiY3VzdG9tLXJlc3BvbnNlLWZyZWVoYW5kRHJhd2luZyIsInNsaWRlSWQiOiJnMTNkMGY3NWM5MjBfMF85MDIiLCJjb250ZW50SW5zdGFuY2VJZCI6IjFpdC1RVGliUjVYdGFSM1R5Y29nS0RJV19iMXZzV3RMdW1RdmEzVXVBRWU0LzA1ZTRiYjExLTJhMDAtNDc5NS04ZWYyLTU4YjRmNTEyYWVhZSJ9pearId=magic-pear-metadata-identifie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7.web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7237A5A7-8408-543B-CFC7-D1A09A710136}"/>
              </a:ext>
            </a:extLst>
          </p:cNvPr>
          <p:cNvPicPr>
            <a:picLocks noChangeAspect="1"/>
          </p:cNvPicPr>
          <p:nvPr/>
        </p:nvPicPr>
        <p:blipFill rotWithShape="1">
          <a:blip r:embed="rId2"/>
          <a:srcRect t="5567" r="-1" b="6862"/>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623C5F7-E51C-3AB4-680B-B070754EBCD4}"/>
              </a:ext>
            </a:extLst>
          </p:cNvPr>
          <p:cNvSpPr>
            <a:spLocks noGrp="1"/>
          </p:cNvSpPr>
          <p:nvPr>
            <p:ph type="ctrTitle"/>
          </p:nvPr>
        </p:nvSpPr>
        <p:spPr>
          <a:xfrm>
            <a:off x="2190750" y="1346268"/>
            <a:ext cx="7810500" cy="3125338"/>
          </a:xfrm>
        </p:spPr>
        <p:txBody>
          <a:bodyPr anchor="b">
            <a:normAutofit/>
          </a:bodyPr>
          <a:lstStyle/>
          <a:p>
            <a:pPr algn="ctr">
              <a:lnSpc>
                <a:spcPct val="110000"/>
              </a:lnSpc>
            </a:pPr>
            <a:r>
              <a:rPr lang="en-US" sz="6100"/>
              <a:t>Quantum Machine learning</a:t>
            </a:r>
          </a:p>
        </p:txBody>
      </p:sp>
      <p:sp>
        <p:nvSpPr>
          <p:cNvPr id="3" name="Subtitle 2">
            <a:extLst>
              <a:ext uri="{FF2B5EF4-FFF2-40B4-BE49-F238E27FC236}">
                <a16:creationId xmlns:a16="http://schemas.microsoft.com/office/drawing/2014/main" id="{4893D2EB-44A6-24BA-79F5-4D69F7BB5956}"/>
              </a:ext>
            </a:extLst>
          </p:cNvPr>
          <p:cNvSpPr>
            <a:spLocks noGrp="1"/>
          </p:cNvSpPr>
          <p:nvPr>
            <p:ph type="subTitle" idx="1"/>
          </p:nvPr>
        </p:nvSpPr>
        <p:spPr>
          <a:xfrm>
            <a:off x="2619375" y="4471607"/>
            <a:ext cx="6953250" cy="862394"/>
          </a:xfrm>
        </p:spPr>
        <p:txBody>
          <a:bodyPr anchor="t">
            <a:normAutofit/>
          </a:bodyPr>
          <a:lstStyle/>
          <a:p>
            <a:pPr algn="ctr"/>
            <a:r>
              <a:rPr lang="en-US" dirty="0"/>
              <a:t>Designing Algorithms</a:t>
            </a:r>
            <a:endParaRPr lang="en-US"/>
          </a:p>
        </p:txBody>
      </p:sp>
    </p:spTree>
    <p:extLst>
      <p:ext uri="{BB962C8B-B14F-4D97-AF65-F5344CB8AC3E}">
        <p14:creationId xmlns:p14="http://schemas.microsoft.com/office/powerpoint/2010/main" val="87005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159"/>
          <p:cNvSpPr/>
          <p:nvPr/>
        </p:nvSpPr>
        <p:spPr>
          <a:xfrm>
            <a:off x="-9400" y="-18800"/>
            <a:ext cx="12192000" cy="1185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dk1"/>
              </a:solidFill>
            </a:endParaRPr>
          </a:p>
        </p:txBody>
      </p:sp>
      <p:sp>
        <p:nvSpPr>
          <p:cNvPr id="1595" name="Google Shape;1595;p159"/>
          <p:cNvSpPr txBox="1"/>
          <p:nvPr/>
        </p:nvSpPr>
        <p:spPr>
          <a:xfrm>
            <a:off x="265633" y="139104"/>
            <a:ext cx="10309600" cy="8772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rmAutofit/>
          </a:bodyPr>
          <a:lstStyle/>
          <a:p>
            <a:r>
              <a:rPr lang="en" sz="4000" b="1">
                <a:solidFill>
                  <a:srgbClr val="38B6FF"/>
                </a:solidFill>
                <a:latin typeface="Open Sans"/>
                <a:ea typeface="Open Sans"/>
                <a:cs typeface="Open Sans"/>
                <a:sym typeface="Open Sans"/>
              </a:rPr>
              <a:t>Practice:</a:t>
            </a:r>
            <a:r>
              <a:rPr lang="en" sz="4000" b="1">
                <a:solidFill>
                  <a:schemeClr val="lt1"/>
                </a:solidFill>
                <a:latin typeface="Open Sans"/>
                <a:ea typeface="Open Sans"/>
                <a:cs typeface="Open Sans"/>
                <a:sym typeface="Open Sans"/>
              </a:rPr>
              <a:t> The X Gate</a:t>
            </a:r>
            <a:endParaRPr sz="4000" b="1">
              <a:solidFill>
                <a:schemeClr val="lt1"/>
              </a:solidFill>
              <a:latin typeface="Open Sans"/>
              <a:ea typeface="Open Sans"/>
              <a:cs typeface="Open Sans"/>
              <a:sym typeface="Open Sans"/>
            </a:endParaRPr>
          </a:p>
        </p:txBody>
      </p:sp>
      <p:sp>
        <p:nvSpPr>
          <p:cNvPr id="1601" name="Google Shape;1601;p159"/>
          <p:cNvSpPr txBox="1"/>
          <p:nvPr/>
        </p:nvSpPr>
        <p:spPr>
          <a:xfrm>
            <a:off x="930467" y="1498867"/>
            <a:ext cx="10245600" cy="502726"/>
          </a:xfrm>
          <a:prstGeom prst="rect">
            <a:avLst/>
          </a:prstGeom>
          <a:noFill/>
          <a:ln>
            <a:noFill/>
          </a:ln>
        </p:spPr>
        <p:txBody>
          <a:bodyPr spcFirstLastPara="1" wrap="square" lIns="91433" tIns="45700" rIns="91433" bIns="45700" anchor="t" anchorCtr="0">
            <a:spAutoFit/>
          </a:bodyPr>
          <a:lstStyle/>
          <a:p>
            <a:pPr algn="ctr">
              <a:buClr>
                <a:srgbClr val="000000"/>
              </a:buClr>
              <a:buSzPts val="2700"/>
            </a:pPr>
            <a:r>
              <a:rPr lang="en" sz="2667" b="1">
                <a:solidFill>
                  <a:schemeClr val="dk1"/>
                </a:solidFill>
                <a:latin typeface="Open Sans"/>
                <a:ea typeface="Open Sans"/>
                <a:cs typeface="Open Sans"/>
                <a:sym typeface="Open Sans"/>
              </a:rPr>
              <a:t>What do we get when we apply the following gate?</a:t>
            </a:r>
            <a:endParaRPr sz="533" b="1">
              <a:solidFill>
                <a:srgbClr val="000000"/>
              </a:solidFill>
              <a:latin typeface="Open Sans"/>
              <a:ea typeface="Open Sans"/>
              <a:cs typeface="Open Sans"/>
              <a:sym typeface="Open Sans"/>
            </a:endParaRPr>
          </a:p>
        </p:txBody>
      </p:sp>
      <p:sp>
        <p:nvSpPr>
          <p:cNvPr id="1602" name="Google Shape;1602;p159"/>
          <p:cNvSpPr txBox="1"/>
          <p:nvPr/>
        </p:nvSpPr>
        <p:spPr>
          <a:xfrm>
            <a:off x="8718263" y="2502700"/>
            <a:ext cx="1048400" cy="1066855"/>
          </a:xfrm>
          <a:prstGeom prst="rect">
            <a:avLst/>
          </a:prstGeom>
          <a:noFill/>
          <a:ln>
            <a:noFill/>
          </a:ln>
        </p:spPr>
        <p:txBody>
          <a:bodyPr spcFirstLastPara="1" wrap="square" lIns="121900" tIns="121900" rIns="121900" bIns="121900" anchor="t" anchorCtr="0">
            <a:spAutoFit/>
          </a:bodyPr>
          <a:lstStyle/>
          <a:p>
            <a:pPr algn="ctr"/>
            <a:r>
              <a:rPr lang="en" sz="5333" b="1"/>
              <a:t>?</a:t>
            </a:r>
            <a:endParaRPr sz="5333" b="1"/>
          </a:p>
        </p:txBody>
      </p:sp>
      <p:sp>
        <p:nvSpPr>
          <p:cNvPr id="1603" name="Google Shape;1603;p159"/>
          <p:cNvSpPr/>
          <p:nvPr/>
        </p:nvSpPr>
        <p:spPr>
          <a:xfrm>
            <a:off x="4749816" y="2562085"/>
            <a:ext cx="914400" cy="914400"/>
          </a:xfrm>
          <a:prstGeom prst="rect">
            <a:avLst/>
          </a:prstGeom>
          <a:solidFill>
            <a:srgbClr val="002D9C"/>
          </a:solidFill>
          <a:ln w="12700" cap="flat" cmpd="sng">
            <a:solidFill>
              <a:srgbClr val="002D9C"/>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2700"/>
            </a:pPr>
            <a:r>
              <a:rPr lang="en" sz="3600" b="1">
                <a:solidFill>
                  <a:schemeClr val="lt1"/>
                </a:solidFill>
                <a:latin typeface="Calibri"/>
                <a:ea typeface="Calibri"/>
                <a:cs typeface="Calibri"/>
                <a:sym typeface="Calibri"/>
              </a:rPr>
              <a:t>X</a:t>
            </a:r>
            <a:endParaRPr sz="1467">
              <a:solidFill>
                <a:srgbClr val="000000"/>
              </a:solidFill>
              <a:latin typeface="Arial"/>
              <a:ea typeface="Arial"/>
              <a:cs typeface="Arial"/>
              <a:sym typeface="Arial"/>
            </a:endParaRPr>
          </a:p>
        </p:txBody>
      </p:sp>
      <p:cxnSp>
        <p:nvCxnSpPr>
          <p:cNvPr id="1604" name="Google Shape;1604;p159"/>
          <p:cNvCxnSpPr/>
          <p:nvPr/>
        </p:nvCxnSpPr>
        <p:spPr>
          <a:xfrm>
            <a:off x="3726457" y="3019285"/>
            <a:ext cx="851600"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605" name="Google Shape;1605;p159"/>
          <p:cNvCxnSpPr/>
          <p:nvPr/>
        </p:nvCxnSpPr>
        <p:spPr>
          <a:xfrm>
            <a:off x="7947831" y="3019285"/>
            <a:ext cx="851600" cy="0"/>
          </a:xfrm>
          <a:prstGeom prst="straightConnector1">
            <a:avLst/>
          </a:prstGeom>
          <a:noFill/>
          <a:ln w="57150" cap="flat" cmpd="sng">
            <a:solidFill>
              <a:schemeClr val="accent1"/>
            </a:solidFill>
            <a:prstDash val="solid"/>
            <a:miter lim="800000"/>
            <a:headEnd type="none" w="sm" len="sm"/>
            <a:tailEnd type="triangle" w="med" len="med"/>
          </a:ln>
        </p:spPr>
      </p:cxnSp>
      <p:pic>
        <p:nvPicPr>
          <p:cNvPr id="1606" name="Google Shape;1606;p159" descr="A picture containing building, dome&#10;&#10;Description automatically generated"/>
          <p:cNvPicPr preferRelativeResize="0"/>
          <p:nvPr/>
        </p:nvPicPr>
        <p:blipFill rotWithShape="1">
          <a:blip r:embed="rId3">
            <a:alphaModFix/>
          </a:blip>
          <a:srcRect/>
          <a:stretch/>
        </p:blipFill>
        <p:spPr>
          <a:xfrm>
            <a:off x="2425338" y="2283994"/>
            <a:ext cx="1124653" cy="1464285"/>
          </a:xfrm>
          <a:prstGeom prst="rect">
            <a:avLst/>
          </a:prstGeom>
          <a:noFill/>
          <a:ln>
            <a:noFill/>
          </a:ln>
        </p:spPr>
      </p:pic>
      <p:sp>
        <p:nvSpPr>
          <p:cNvPr id="1607" name="Google Shape;1607;p159"/>
          <p:cNvSpPr/>
          <p:nvPr/>
        </p:nvSpPr>
        <p:spPr>
          <a:xfrm>
            <a:off x="6861649" y="2525919"/>
            <a:ext cx="914400" cy="914400"/>
          </a:xfrm>
          <a:prstGeom prst="rect">
            <a:avLst/>
          </a:prstGeom>
          <a:solidFill>
            <a:srgbClr val="002D9C"/>
          </a:solidFill>
          <a:ln w="12700" cap="flat" cmpd="sng">
            <a:solidFill>
              <a:srgbClr val="002D9C"/>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2700"/>
            </a:pPr>
            <a:r>
              <a:rPr lang="en" sz="3600" b="1">
                <a:solidFill>
                  <a:schemeClr val="lt1"/>
                </a:solidFill>
                <a:latin typeface="Calibri"/>
                <a:ea typeface="Calibri"/>
                <a:cs typeface="Calibri"/>
                <a:sym typeface="Calibri"/>
              </a:rPr>
              <a:t>X</a:t>
            </a:r>
            <a:endParaRPr sz="1467">
              <a:solidFill>
                <a:srgbClr val="000000"/>
              </a:solidFill>
              <a:latin typeface="Arial"/>
              <a:ea typeface="Arial"/>
              <a:cs typeface="Arial"/>
              <a:sym typeface="Arial"/>
            </a:endParaRPr>
          </a:p>
        </p:txBody>
      </p:sp>
      <p:cxnSp>
        <p:nvCxnSpPr>
          <p:cNvPr id="1608" name="Google Shape;1608;p159"/>
          <p:cNvCxnSpPr/>
          <p:nvPr/>
        </p:nvCxnSpPr>
        <p:spPr>
          <a:xfrm>
            <a:off x="5838291" y="2983119"/>
            <a:ext cx="851600" cy="0"/>
          </a:xfrm>
          <a:prstGeom prst="straightConnector1">
            <a:avLst/>
          </a:prstGeom>
          <a:noFill/>
          <a:ln w="57150" cap="flat" cmpd="sng">
            <a:solidFill>
              <a:schemeClr val="accent1"/>
            </a:solidFill>
            <a:prstDash val="solid"/>
            <a:miter lim="800000"/>
            <a:headEnd type="none" w="sm" len="sm"/>
            <a:tailEnd type="triangle" w="med" len="med"/>
          </a:ln>
        </p:spPr>
      </p:cxnSp>
      <p:pic>
        <p:nvPicPr>
          <p:cNvPr id="1609" name="Google Shape;1609;p159" descr="A picture containing building, dome&#10;&#10;Description automatically generated"/>
          <p:cNvPicPr preferRelativeResize="0"/>
          <p:nvPr/>
        </p:nvPicPr>
        <p:blipFill rotWithShape="1">
          <a:blip r:embed="rId3">
            <a:alphaModFix/>
          </a:blip>
          <a:srcRect/>
          <a:stretch/>
        </p:blipFill>
        <p:spPr>
          <a:xfrm>
            <a:off x="2357343" y="4176604"/>
            <a:ext cx="1124653" cy="1464285"/>
          </a:xfrm>
          <a:prstGeom prst="rect">
            <a:avLst/>
          </a:prstGeom>
          <a:noFill/>
          <a:ln>
            <a:noFill/>
          </a:ln>
        </p:spPr>
      </p:pic>
      <p:pic>
        <p:nvPicPr>
          <p:cNvPr id="1610" name="Google Shape;1610;p159" descr="A white circle with a red line&#10;&#10;Description automatically generated with low confidence"/>
          <p:cNvPicPr preferRelativeResize="0"/>
          <p:nvPr/>
        </p:nvPicPr>
        <p:blipFill rotWithShape="1">
          <a:blip r:embed="rId4">
            <a:alphaModFix/>
          </a:blip>
          <a:srcRect/>
          <a:stretch/>
        </p:blipFill>
        <p:spPr>
          <a:xfrm>
            <a:off x="5373328" y="4175077"/>
            <a:ext cx="1126997" cy="1467339"/>
          </a:xfrm>
          <a:prstGeom prst="rect">
            <a:avLst/>
          </a:prstGeom>
          <a:noFill/>
          <a:ln>
            <a:noFill/>
          </a:ln>
        </p:spPr>
      </p:pic>
      <p:pic>
        <p:nvPicPr>
          <p:cNvPr id="1611" name="Google Shape;1611;p159" descr="A picture containing building, dome&#10;&#10;Description automatically generated"/>
          <p:cNvPicPr preferRelativeResize="0"/>
          <p:nvPr/>
        </p:nvPicPr>
        <p:blipFill rotWithShape="1">
          <a:blip r:embed="rId3">
            <a:alphaModFix/>
          </a:blip>
          <a:srcRect/>
          <a:stretch/>
        </p:blipFill>
        <p:spPr>
          <a:xfrm>
            <a:off x="2357343" y="4176604"/>
            <a:ext cx="1124653" cy="1464285"/>
          </a:xfrm>
          <a:prstGeom prst="rect">
            <a:avLst/>
          </a:prstGeom>
          <a:noFill/>
          <a:ln>
            <a:noFill/>
          </a:ln>
        </p:spPr>
      </p:pic>
      <p:pic>
        <p:nvPicPr>
          <p:cNvPr id="1612" name="Google Shape;1612;p159" descr="A white circle with a red line&#10;&#10;Description automatically generated with medium confidence"/>
          <p:cNvPicPr preferRelativeResize="0"/>
          <p:nvPr/>
        </p:nvPicPr>
        <p:blipFill rotWithShape="1">
          <a:blip r:embed="rId5">
            <a:alphaModFix/>
          </a:blip>
          <a:srcRect/>
          <a:stretch/>
        </p:blipFill>
        <p:spPr>
          <a:xfrm>
            <a:off x="8188458" y="4175077"/>
            <a:ext cx="1124653" cy="1467339"/>
          </a:xfrm>
          <a:prstGeom prst="rect">
            <a:avLst/>
          </a:prstGeom>
          <a:noFill/>
          <a:ln>
            <a:noFill/>
          </a:ln>
        </p:spPr>
      </p:pic>
      <p:sp>
        <p:nvSpPr>
          <p:cNvPr id="1613" name="Google Shape;1613;p159"/>
          <p:cNvSpPr txBox="1"/>
          <p:nvPr/>
        </p:nvSpPr>
        <p:spPr>
          <a:xfrm>
            <a:off x="2695567" y="5615467"/>
            <a:ext cx="440800" cy="615513"/>
          </a:xfrm>
          <a:prstGeom prst="rect">
            <a:avLst/>
          </a:prstGeom>
          <a:noFill/>
          <a:ln>
            <a:noFill/>
          </a:ln>
        </p:spPr>
        <p:txBody>
          <a:bodyPr spcFirstLastPara="1" wrap="square" lIns="121900" tIns="121900" rIns="121900" bIns="121900" anchor="t" anchorCtr="0">
            <a:spAutoFit/>
          </a:bodyPr>
          <a:lstStyle/>
          <a:p>
            <a:r>
              <a:rPr lang="en" sz="2400" b="1"/>
              <a:t>A</a:t>
            </a:r>
            <a:endParaRPr sz="2400" b="1"/>
          </a:p>
        </p:txBody>
      </p:sp>
      <p:sp>
        <p:nvSpPr>
          <p:cNvPr id="1614" name="Google Shape;1614;p159"/>
          <p:cNvSpPr txBox="1"/>
          <p:nvPr/>
        </p:nvSpPr>
        <p:spPr>
          <a:xfrm>
            <a:off x="5743567" y="5628823"/>
            <a:ext cx="440800" cy="615513"/>
          </a:xfrm>
          <a:prstGeom prst="rect">
            <a:avLst/>
          </a:prstGeom>
          <a:noFill/>
          <a:ln>
            <a:noFill/>
          </a:ln>
        </p:spPr>
        <p:txBody>
          <a:bodyPr spcFirstLastPara="1" wrap="square" lIns="121900" tIns="121900" rIns="121900" bIns="121900" anchor="t" anchorCtr="0">
            <a:spAutoFit/>
          </a:bodyPr>
          <a:lstStyle/>
          <a:p>
            <a:r>
              <a:rPr lang="en" sz="2400" b="1"/>
              <a:t>B</a:t>
            </a:r>
            <a:endParaRPr sz="2400" b="1"/>
          </a:p>
        </p:txBody>
      </p:sp>
      <p:sp>
        <p:nvSpPr>
          <p:cNvPr id="1615" name="Google Shape;1615;p159"/>
          <p:cNvSpPr txBox="1"/>
          <p:nvPr/>
        </p:nvSpPr>
        <p:spPr>
          <a:xfrm>
            <a:off x="8520155" y="5615467"/>
            <a:ext cx="440800" cy="615513"/>
          </a:xfrm>
          <a:prstGeom prst="rect">
            <a:avLst/>
          </a:prstGeom>
          <a:noFill/>
          <a:ln>
            <a:noFill/>
          </a:ln>
        </p:spPr>
        <p:txBody>
          <a:bodyPr spcFirstLastPara="1" wrap="square" lIns="121900" tIns="121900" rIns="121900" bIns="121900" anchor="t" anchorCtr="0">
            <a:spAutoFit/>
          </a:bodyPr>
          <a:lstStyle/>
          <a:p>
            <a:r>
              <a:rPr lang="en" sz="2400" b="1"/>
              <a:t>C</a:t>
            </a:r>
            <a:endParaRPr sz="2400" b="1"/>
          </a:p>
        </p:txBody>
      </p:sp>
      <p:grpSp>
        <p:nvGrpSpPr>
          <p:cNvPr id="1616" name="Google Shape;1616;p159"/>
          <p:cNvGrpSpPr/>
          <p:nvPr/>
        </p:nvGrpSpPr>
        <p:grpSpPr>
          <a:xfrm>
            <a:off x="2138549" y="4032176"/>
            <a:ext cx="2587351" cy="2160400"/>
            <a:chOff x="1603911" y="3024132"/>
            <a:chExt cx="1940513" cy="1620300"/>
          </a:xfrm>
        </p:grpSpPr>
        <p:sp>
          <p:nvSpPr>
            <p:cNvPr id="1617" name="Google Shape;1617;p159"/>
            <p:cNvSpPr/>
            <p:nvPr/>
          </p:nvSpPr>
          <p:spPr>
            <a:xfrm>
              <a:off x="1603911" y="3024132"/>
              <a:ext cx="1139100" cy="1620300"/>
            </a:xfrm>
            <a:prstGeom prst="rect">
              <a:avLst/>
            </a:prstGeom>
            <a:noFill/>
            <a:ln w="28575" cap="flat" cmpd="sng">
              <a:solidFill>
                <a:srgbClr val="33B1FF"/>
              </a:solidFill>
              <a:prstDash val="solid"/>
              <a:round/>
              <a:headEnd type="none" w="sm" len="sm"/>
              <a:tailEnd type="none" w="sm" len="sm"/>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1618" name="Google Shape;1618;p159"/>
            <p:cNvSpPr txBox="1"/>
            <p:nvPr/>
          </p:nvSpPr>
          <p:spPr>
            <a:xfrm>
              <a:off x="2800424" y="3519014"/>
              <a:ext cx="744000" cy="551400"/>
            </a:xfrm>
            <a:prstGeom prst="rect">
              <a:avLst/>
            </a:prstGeom>
            <a:blipFill rotWithShape="1">
              <a:blip r:embed="rId6">
                <a:alphaModFix/>
              </a:blip>
              <a:stretch>
                <a:fillRect/>
              </a:stretch>
            </a:blipFill>
            <a:ln>
              <a:noFill/>
            </a:ln>
          </p:spPr>
          <p:txBody>
            <a:bodyPr spcFirstLastPara="1" wrap="square" lIns="121900" tIns="60933" rIns="121900" bIns="60933" anchor="t" anchorCtr="0">
              <a:noAutofit/>
            </a:bodyPr>
            <a:lstStyle/>
            <a:p>
              <a:pPr>
                <a:buClr>
                  <a:srgbClr val="000000"/>
                </a:buClr>
                <a:buSzPts val="1800"/>
              </a:pPr>
              <a:r>
                <a:rPr lang="en" sz="2400">
                  <a:solidFill>
                    <a:srgbClr val="000000"/>
                  </a:solidFill>
                  <a:latin typeface="Calibri"/>
                  <a:ea typeface="Calibri"/>
                  <a:cs typeface="Calibri"/>
                  <a:sym typeface="Calibri"/>
                </a:rPr>
                <a:t> </a:t>
              </a:r>
              <a:endParaRPr sz="1867">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6"/>
                                        </p:tgtEl>
                                        <p:attrNameLst>
                                          <p:attrName>style.visibility</p:attrName>
                                        </p:attrNameLst>
                                      </p:cBhvr>
                                      <p:to>
                                        <p:strVal val="visible"/>
                                      </p:to>
                                    </p:set>
                                    <p:animEffect transition="in" filter="fade">
                                      <p:cBhvr>
                                        <p:cTn id="7" dur="1000"/>
                                        <p:tgtEl>
                                          <p:spTgt spid="1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002"/>
        <p:cNvGrpSpPr/>
        <p:nvPr/>
      </p:nvGrpSpPr>
      <p:grpSpPr>
        <a:xfrm>
          <a:off x="0" y="0"/>
          <a:ext cx="0" cy="0"/>
          <a:chOff x="0" y="0"/>
          <a:chExt cx="0" cy="0"/>
        </a:xfrm>
      </p:grpSpPr>
      <p:sp useBgFill="1">
        <p:nvSpPr>
          <p:cNvPr id="2021" name="Rectangle 202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Google Shape;2004;p240"/>
          <p:cNvSpPr txBox="1"/>
          <p:nvPr/>
        </p:nvSpPr>
        <p:spPr>
          <a:xfrm>
            <a:off x="8069282" y="4166731"/>
            <a:ext cx="1846396" cy="1084882"/>
          </a:xfrm>
          <a:prstGeom prst="rect">
            <a:avLst/>
          </a:prstGeom>
          <a:solidFill>
            <a:srgbClr val="F4CCCC"/>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algn="ctr" defTabSz="868680">
              <a:spcAft>
                <a:spcPts val="600"/>
              </a:spcAft>
              <a:buClr>
                <a:srgbClr val="000000"/>
              </a:buClr>
              <a:buSzPts val="2400"/>
            </a:pPr>
            <a:endParaRPr lang="en-US" sz="1425" b="1" kern="1200" dirty="0">
              <a:solidFill>
                <a:srgbClr val="000000"/>
              </a:solidFill>
              <a:latin typeface="Roboto"/>
              <a:ea typeface="Roboto"/>
              <a:cs typeface="Roboto"/>
              <a:sym typeface="Roboto"/>
            </a:endParaRPr>
          </a:p>
          <a:p>
            <a:pPr algn="ctr" defTabSz="868680">
              <a:spcAft>
                <a:spcPts val="600"/>
              </a:spcAft>
              <a:buClr>
                <a:srgbClr val="000000"/>
              </a:buClr>
              <a:buSzPts val="2400"/>
            </a:pPr>
            <a:r>
              <a:rPr lang="en-US" sz="1425" b="1" kern="1200" dirty="0">
                <a:solidFill>
                  <a:srgbClr val="000000"/>
                </a:solidFill>
                <a:latin typeface="Roboto"/>
                <a:ea typeface="Roboto"/>
                <a:cs typeface="Roboto"/>
                <a:sym typeface="Roboto"/>
              </a:rPr>
              <a:t>Qubits</a:t>
            </a:r>
            <a:endParaRPr lang="en-US" sz="1425" b="1" kern="1200" dirty="0">
              <a:solidFill>
                <a:srgbClr val="000000"/>
              </a:solidFill>
              <a:latin typeface="Arial"/>
              <a:ea typeface="+mn-ea"/>
              <a:cs typeface="Arial"/>
              <a:sym typeface="Arial"/>
            </a:endParaRPr>
          </a:p>
          <a:p>
            <a:pPr marL="0" marR="0" lvl="0" indent="0" algn="ctr" rtl="0">
              <a:lnSpc>
                <a:spcPct val="100000"/>
              </a:lnSpc>
              <a:spcBef>
                <a:spcPts val="0"/>
              </a:spcBef>
              <a:spcAft>
                <a:spcPts val="600"/>
              </a:spcAft>
              <a:buClr>
                <a:schemeClr val="dk1"/>
              </a:buClr>
              <a:buSzPts val="2400"/>
              <a:buFont typeface="Calibri"/>
              <a:buNone/>
            </a:pPr>
            <a:endParaRPr lang="en-US" sz="1500" b="0" i="0" u="none" strike="noStrike" cap="none" dirty="0">
              <a:solidFill>
                <a:srgbClr val="000000"/>
              </a:solidFill>
              <a:latin typeface="Roboto"/>
              <a:ea typeface="Roboto"/>
              <a:cs typeface="Roboto"/>
              <a:sym typeface="Roboto"/>
            </a:endParaRPr>
          </a:p>
        </p:txBody>
      </p:sp>
      <p:sp>
        <p:nvSpPr>
          <p:cNvPr id="2005" name="Google Shape;2005;p240"/>
          <p:cNvSpPr txBox="1"/>
          <p:nvPr/>
        </p:nvSpPr>
        <p:spPr>
          <a:xfrm>
            <a:off x="6761639" y="2040830"/>
            <a:ext cx="4461766" cy="1084882"/>
          </a:xfrm>
          <a:prstGeom prst="rect">
            <a:avLst/>
          </a:prstGeom>
          <a:solidFill>
            <a:srgbClr val="D9D2E9"/>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algn="ctr" defTabSz="868680">
              <a:spcAft>
                <a:spcPts val="600"/>
              </a:spcAft>
              <a:buClr>
                <a:srgbClr val="000000"/>
              </a:buClr>
              <a:buSzPts val="2400"/>
            </a:pPr>
            <a:endParaRPr lang="en-US" sz="1425" b="1" kern="1200" dirty="0">
              <a:solidFill>
                <a:srgbClr val="000000"/>
              </a:solidFill>
              <a:latin typeface="Roboto"/>
              <a:ea typeface="Roboto"/>
              <a:cs typeface="Roboto"/>
              <a:sym typeface="Roboto"/>
            </a:endParaRPr>
          </a:p>
          <a:p>
            <a:pPr algn="ctr" defTabSz="868680">
              <a:spcAft>
                <a:spcPts val="600"/>
              </a:spcAft>
              <a:buClr>
                <a:srgbClr val="000000"/>
              </a:buClr>
              <a:buSzPts val="2400"/>
            </a:pPr>
            <a:r>
              <a:rPr lang="en-US" sz="1425" b="1" kern="1200" dirty="0">
                <a:solidFill>
                  <a:srgbClr val="000000"/>
                </a:solidFill>
                <a:latin typeface="Roboto"/>
                <a:ea typeface="Roboto"/>
                <a:cs typeface="Roboto"/>
                <a:sym typeface="Roboto"/>
              </a:rPr>
              <a:t>Quantum Algorithms and Protocols</a:t>
            </a:r>
            <a:endParaRPr lang="en-US" sz="380" b="1" kern="1200" dirty="0">
              <a:solidFill>
                <a:srgbClr val="000000"/>
              </a:solidFill>
              <a:latin typeface="Arial"/>
              <a:ea typeface="+mn-ea"/>
              <a:cs typeface="Arial"/>
              <a:sym typeface="Arial"/>
            </a:endParaRPr>
          </a:p>
          <a:p>
            <a:pPr marL="0" marR="0" lvl="0" indent="0" algn="ctr" rtl="0">
              <a:lnSpc>
                <a:spcPct val="100000"/>
              </a:lnSpc>
              <a:spcBef>
                <a:spcPts val="0"/>
              </a:spcBef>
              <a:spcAft>
                <a:spcPts val="600"/>
              </a:spcAft>
              <a:buClr>
                <a:schemeClr val="dk1"/>
              </a:buClr>
              <a:buSzPts val="2400"/>
              <a:buFont typeface="Calibri"/>
              <a:buNone/>
            </a:pPr>
            <a:endParaRPr lang="en-US" sz="1500" b="1" i="0" u="none" strike="noStrike" cap="none" dirty="0">
              <a:solidFill>
                <a:srgbClr val="000000"/>
              </a:solidFill>
              <a:latin typeface="Roboto"/>
              <a:ea typeface="Roboto"/>
              <a:cs typeface="Roboto"/>
              <a:sym typeface="Roboto"/>
            </a:endParaRPr>
          </a:p>
        </p:txBody>
      </p:sp>
      <p:sp>
        <p:nvSpPr>
          <p:cNvPr id="2006" name="Google Shape;2006;p240"/>
          <p:cNvSpPr txBox="1"/>
          <p:nvPr/>
        </p:nvSpPr>
        <p:spPr>
          <a:xfrm>
            <a:off x="7101918" y="2851187"/>
            <a:ext cx="3781123" cy="788647"/>
          </a:xfrm>
          <a:prstGeom prst="rect">
            <a:avLst/>
          </a:prstGeom>
          <a:solidFill>
            <a:srgbClr val="CFE2F3"/>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algn="ctr" defTabSz="868680">
              <a:spcAft>
                <a:spcPts val="600"/>
              </a:spcAft>
              <a:buClr>
                <a:srgbClr val="000000"/>
              </a:buClr>
              <a:buSzPts val="2400"/>
            </a:pPr>
            <a:r>
              <a:rPr lang="en-US" sz="1425" b="1" kern="1200">
                <a:solidFill>
                  <a:srgbClr val="000000"/>
                </a:solidFill>
                <a:latin typeface="Roboto"/>
                <a:ea typeface="Roboto"/>
                <a:cs typeface="Roboto"/>
                <a:sym typeface="Roboto"/>
              </a:rPr>
              <a:t>Quantum Circuits</a:t>
            </a:r>
          </a:p>
          <a:p>
            <a:pPr marL="0" marR="0" lvl="0" indent="0" algn="ctr" rtl="0">
              <a:lnSpc>
                <a:spcPct val="100000"/>
              </a:lnSpc>
              <a:spcBef>
                <a:spcPts val="0"/>
              </a:spcBef>
              <a:spcAft>
                <a:spcPts val="600"/>
              </a:spcAft>
              <a:buClr>
                <a:schemeClr val="dk1"/>
              </a:buClr>
              <a:buSzPts val="2400"/>
              <a:buFont typeface="Calibri"/>
              <a:buNone/>
            </a:pPr>
            <a:endParaRPr lang="en-US" sz="1500" b="1" i="0" u="none" strike="noStrike" cap="none">
              <a:solidFill>
                <a:srgbClr val="000000"/>
              </a:solidFill>
              <a:latin typeface="Roboto"/>
              <a:ea typeface="Roboto"/>
              <a:cs typeface="Roboto"/>
              <a:sym typeface="Roboto"/>
            </a:endParaRPr>
          </a:p>
        </p:txBody>
      </p:sp>
      <p:sp>
        <p:nvSpPr>
          <p:cNvPr id="2007" name="Google Shape;2007;p240"/>
          <p:cNvSpPr txBox="1"/>
          <p:nvPr/>
        </p:nvSpPr>
        <p:spPr>
          <a:xfrm>
            <a:off x="7504701" y="3298753"/>
            <a:ext cx="2975559" cy="1084882"/>
          </a:xfrm>
          <a:prstGeom prst="rect">
            <a:avLst/>
          </a:prstGeom>
          <a:solidFill>
            <a:srgbClr val="D9EAD3"/>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algn="ctr" defTabSz="868680">
              <a:spcAft>
                <a:spcPts val="600"/>
              </a:spcAft>
              <a:buClr>
                <a:srgbClr val="000000"/>
              </a:buClr>
              <a:buSzPts val="2400"/>
            </a:pPr>
            <a:endParaRPr lang="en-US" sz="1425" b="1" kern="1200" dirty="0">
              <a:solidFill>
                <a:srgbClr val="000000"/>
              </a:solidFill>
              <a:latin typeface="Roboto"/>
              <a:ea typeface="Roboto"/>
              <a:cs typeface="Roboto"/>
              <a:sym typeface="Roboto"/>
            </a:endParaRPr>
          </a:p>
          <a:p>
            <a:pPr algn="ctr" defTabSz="868680">
              <a:spcAft>
                <a:spcPts val="600"/>
              </a:spcAft>
              <a:buClr>
                <a:srgbClr val="000000"/>
              </a:buClr>
              <a:buSzPts val="2400"/>
            </a:pPr>
            <a:r>
              <a:rPr lang="en-US" sz="1425" b="1" kern="1200" dirty="0">
                <a:solidFill>
                  <a:srgbClr val="000000"/>
                </a:solidFill>
                <a:latin typeface="Roboto"/>
                <a:ea typeface="Roboto"/>
                <a:cs typeface="Roboto"/>
                <a:sym typeface="Roboto"/>
              </a:rPr>
              <a:t>Quantum Gates and Measurement</a:t>
            </a:r>
            <a:endParaRPr lang="en-US" sz="380" b="1" kern="1200" dirty="0">
              <a:solidFill>
                <a:srgbClr val="000000"/>
              </a:solidFill>
              <a:latin typeface="Arial"/>
              <a:ea typeface="+mn-ea"/>
              <a:cs typeface="Arial"/>
              <a:sym typeface="Arial"/>
            </a:endParaRPr>
          </a:p>
          <a:p>
            <a:pPr marL="0" marR="0" lvl="0" indent="0" algn="ctr" rtl="0">
              <a:lnSpc>
                <a:spcPct val="100000"/>
              </a:lnSpc>
              <a:spcBef>
                <a:spcPts val="0"/>
              </a:spcBef>
              <a:spcAft>
                <a:spcPts val="600"/>
              </a:spcAft>
              <a:buClr>
                <a:schemeClr val="dk1"/>
              </a:buClr>
              <a:buSzPts val="2400"/>
              <a:buFont typeface="Calibri"/>
              <a:buNone/>
            </a:pPr>
            <a:endParaRPr lang="en-US" sz="1500" b="1" i="0" u="none" strike="noStrike" cap="none" dirty="0">
              <a:solidFill>
                <a:srgbClr val="000000"/>
              </a:solidFill>
              <a:latin typeface="Roboto"/>
              <a:ea typeface="Roboto"/>
              <a:cs typeface="Roboto"/>
              <a:sym typeface="Roboto"/>
            </a:endParaRPr>
          </a:p>
        </p:txBody>
      </p:sp>
      <p:sp>
        <p:nvSpPr>
          <p:cNvPr id="2008" name="Google Shape;2008;p240"/>
          <p:cNvSpPr txBox="1"/>
          <p:nvPr/>
        </p:nvSpPr>
        <p:spPr>
          <a:xfrm>
            <a:off x="6423525" y="1386693"/>
            <a:ext cx="5138406" cy="788647"/>
          </a:xfrm>
          <a:prstGeom prst="rect">
            <a:avLst/>
          </a:prstGeom>
          <a:solidFill>
            <a:srgbClr val="FFC000"/>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algn="ctr" defTabSz="868680">
              <a:spcAft>
                <a:spcPts val="600"/>
              </a:spcAft>
              <a:buClr>
                <a:srgbClr val="000000"/>
              </a:buClr>
              <a:buSzPts val="2400"/>
            </a:pPr>
            <a:r>
              <a:rPr lang="en-US" sz="1425" b="1" kern="1200">
                <a:solidFill>
                  <a:srgbClr val="000000"/>
                </a:solidFill>
                <a:latin typeface="Roboto"/>
                <a:ea typeface="Roboto"/>
                <a:cs typeface="Roboto"/>
                <a:sym typeface="Roboto"/>
              </a:rPr>
              <a:t>Applications</a:t>
            </a:r>
          </a:p>
          <a:p>
            <a:pPr marL="0" marR="0" lvl="0" indent="0" algn="ctr" rtl="0">
              <a:lnSpc>
                <a:spcPct val="100000"/>
              </a:lnSpc>
              <a:spcBef>
                <a:spcPts val="0"/>
              </a:spcBef>
              <a:spcAft>
                <a:spcPts val="600"/>
              </a:spcAft>
              <a:buClr>
                <a:srgbClr val="000000"/>
              </a:buClr>
              <a:buSzPts val="2400"/>
              <a:buFont typeface="Roboto"/>
              <a:buNone/>
            </a:pPr>
            <a:endParaRPr lang="en-US" sz="1500" b="0" i="0" u="none" strike="noStrike" cap="none">
              <a:solidFill>
                <a:srgbClr val="000000"/>
              </a:solidFill>
              <a:latin typeface="Roboto"/>
              <a:ea typeface="Roboto"/>
              <a:cs typeface="Roboto"/>
              <a:sym typeface="Roboto"/>
            </a:endParaRPr>
          </a:p>
        </p:txBody>
      </p:sp>
      <p:sp>
        <p:nvSpPr>
          <p:cNvPr id="2009" name="Google Shape;2009;p240"/>
          <p:cNvSpPr txBox="1"/>
          <p:nvPr/>
        </p:nvSpPr>
        <p:spPr>
          <a:xfrm>
            <a:off x="843086" y="1597282"/>
            <a:ext cx="5033780" cy="2366771"/>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434340" defTabSz="868680">
              <a:spcAft>
                <a:spcPts val="600"/>
              </a:spcAft>
              <a:buClr>
                <a:srgbClr val="000000"/>
              </a:buClr>
              <a:buSzPts val="3600"/>
            </a:pPr>
            <a:r>
              <a:rPr lang="en-US" sz="3420" kern="1200" dirty="0">
                <a:latin typeface="Open Sans"/>
                <a:ea typeface="Open Sans"/>
                <a:cs typeface="Open Sans"/>
                <a:sym typeface="Open Sans"/>
              </a:rPr>
              <a:t>*Qubits, gates, and measurements together make up quantum circuits</a:t>
            </a:r>
            <a:endParaRPr lang="en-US" sz="3600" i="0" u="none" strike="noStrike" cap="none" dirty="0">
              <a:latin typeface="Open Sans"/>
              <a:ea typeface="Open Sans"/>
              <a:cs typeface="Open Sans"/>
              <a:sym typeface="Open Sans"/>
            </a:endParaRPr>
          </a:p>
        </p:txBody>
      </p:sp>
      <p:sp>
        <p:nvSpPr>
          <p:cNvPr id="2010" name="Google Shape;2010;p240"/>
          <p:cNvSpPr/>
          <p:nvPr/>
        </p:nvSpPr>
        <p:spPr>
          <a:xfrm>
            <a:off x="6567037" y="2771850"/>
            <a:ext cx="439945" cy="1717185"/>
          </a:xfrm>
          <a:prstGeom prst="leftBracket">
            <a:avLst>
              <a:gd name="adj" fmla="val 8333"/>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2011" name="Google Shape;2011;p240"/>
          <p:cNvSpPr txBox="1"/>
          <p:nvPr/>
        </p:nvSpPr>
        <p:spPr>
          <a:xfrm>
            <a:off x="5588452" y="3246098"/>
            <a:ext cx="1100862" cy="1314176"/>
          </a:xfrm>
          <a:prstGeom prst="rect">
            <a:avLst/>
          </a:prstGeom>
          <a:noFill/>
          <a:ln>
            <a:noFill/>
          </a:ln>
        </p:spPr>
        <p:txBody>
          <a:bodyPr spcFirstLastPara="1" wrap="square" lIns="91425" tIns="91425" rIns="91425" bIns="91425" anchor="t" anchorCtr="0">
            <a:spAutoFit/>
          </a:bodyPr>
          <a:lstStyle/>
          <a:p>
            <a:pPr marL="434340" defTabSz="868680">
              <a:spcAft>
                <a:spcPts val="600"/>
              </a:spcAft>
              <a:buClr>
                <a:srgbClr val="000000"/>
              </a:buClr>
              <a:buSzPts val="7200"/>
            </a:pPr>
            <a:r>
              <a:rPr lang="en-US" sz="6840" kern="1200" dirty="0">
                <a:solidFill>
                  <a:schemeClr val="lt1"/>
                </a:solidFill>
                <a:latin typeface="Raleway"/>
                <a:ea typeface="+mn-ea"/>
                <a:cs typeface="+mn-cs"/>
                <a:sym typeface="Raleway"/>
              </a:rPr>
              <a:t>*</a:t>
            </a:r>
            <a:endParaRPr lang="en-US" sz="7200" b="0" i="0" u="none" strike="noStrike" cap="none" dirty="0">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4" name="Google Shape;2044;p242"/>
          <p:cNvSpPr txBox="1"/>
          <p:nvPr/>
        </p:nvSpPr>
        <p:spPr>
          <a:xfrm>
            <a:off x="177250" y="1211700"/>
            <a:ext cx="11837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a:latin typeface="Open Sans"/>
                <a:ea typeface="Open Sans"/>
                <a:cs typeface="Open Sans"/>
                <a:sym typeface="Open Sans"/>
              </a:rPr>
              <a:t>When we string a bunch of quantum gates together, we draw them in the form of a </a:t>
            </a:r>
            <a:r>
              <a:rPr lang="en-US" sz="3000" b="1" u="sng">
                <a:latin typeface="Open Sans"/>
                <a:ea typeface="Open Sans"/>
                <a:cs typeface="Open Sans"/>
                <a:sym typeface="Open Sans"/>
              </a:rPr>
              <a:t>Quantum Circuit</a:t>
            </a:r>
            <a:r>
              <a:rPr lang="en-US" sz="3000">
                <a:latin typeface="Open Sans"/>
                <a:ea typeface="Open Sans"/>
                <a:cs typeface="Open Sans"/>
                <a:sym typeface="Open Sans"/>
              </a:rPr>
              <a:t>.</a:t>
            </a:r>
            <a:endParaRPr sz="400">
              <a:latin typeface="Open Sans"/>
              <a:ea typeface="Open Sans"/>
              <a:cs typeface="Open Sans"/>
              <a:sym typeface="Open Sans"/>
            </a:endParaRPr>
          </a:p>
        </p:txBody>
      </p:sp>
      <p:sp>
        <p:nvSpPr>
          <p:cNvPr id="2045" name="Google Shape;2045;p242">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2"/>
          <p:cNvSpPr txBox="1"/>
          <p:nvPr/>
        </p:nvSpPr>
        <p:spPr>
          <a:xfrm>
            <a:off x="177240" y="2151375"/>
            <a:ext cx="116250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a:latin typeface="Open Sans"/>
                <a:ea typeface="Open Sans"/>
                <a:cs typeface="Open Sans"/>
                <a:sym typeface="Open Sans"/>
              </a:rPr>
              <a:t>In a quantum circuit, we represent each qubit as a line:</a:t>
            </a:r>
            <a:endParaRPr sz="3000" u="sng">
              <a:latin typeface="Open Sans"/>
              <a:ea typeface="Open Sans"/>
              <a:cs typeface="Open Sans"/>
              <a:sym typeface="Open Sans"/>
            </a:endParaRPr>
          </a:p>
        </p:txBody>
      </p:sp>
      <p:pic>
        <p:nvPicPr>
          <p:cNvPr id="2047" name="Google Shape;2047;p242"/>
          <p:cNvPicPr preferRelativeResize="0"/>
          <p:nvPr/>
        </p:nvPicPr>
        <p:blipFill>
          <a:blip r:embed="rId4">
            <a:alphaModFix/>
          </a:blip>
          <a:stretch>
            <a:fillRect/>
          </a:stretch>
        </p:blipFill>
        <p:spPr>
          <a:xfrm>
            <a:off x="824350" y="2807423"/>
            <a:ext cx="10191174" cy="2936650"/>
          </a:xfrm>
          <a:prstGeom prst="rect">
            <a:avLst/>
          </a:prstGeom>
          <a:noFill/>
          <a:ln>
            <a:noFill/>
          </a:ln>
        </p:spPr>
      </p:pic>
      <p:sp>
        <p:nvSpPr>
          <p:cNvPr id="2048" name="Google Shape;2048;p242"/>
          <p:cNvSpPr txBox="1"/>
          <p:nvPr/>
        </p:nvSpPr>
        <p:spPr>
          <a:xfrm>
            <a:off x="283450" y="5988900"/>
            <a:ext cx="11625000" cy="630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500" dirty="0">
                <a:latin typeface="Open Sans"/>
                <a:ea typeface="Open Sans"/>
                <a:cs typeface="Open Sans"/>
                <a:sym typeface="Open Sans"/>
              </a:rPr>
              <a:t>This circuit has 2 qubits</a:t>
            </a:r>
            <a:endParaRPr sz="3500" u="sng" dirty="0">
              <a:latin typeface="Open Sans"/>
              <a:ea typeface="Open Sans"/>
              <a:cs typeface="Open Sans"/>
              <a:sym typeface="Open Sans"/>
            </a:endParaRPr>
          </a:p>
        </p:txBody>
      </p:sp>
      <p:grpSp>
        <p:nvGrpSpPr>
          <p:cNvPr id="2049" name="Google Shape;2049;p242"/>
          <p:cNvGrpSpPr/>
          <p:nvPr/>
        </p:nvGrpSpPr>
        <p:grpSpPr>
          <a:xfrm>
            <a:off x="-27651" y="238200"/>
            <a:ext cx="7285112" cy="973500"/>
            <a:chOff x="-10" y="470900"/>
            <a:chExt cx="9367510" cy="973500"/>
          </a:xfrm>
        </p:grpSpPr>
        <p:sp>
          <p:nvSpPr>
            <p:cNvPr id="2050" name="Google Shape;2050;p242"/>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Open Sans"/>
                <a:ea typeface="Open Sans"/>
                <a:cs typeface="Open Sans"/>
                <a:sym typeface="Open Sans"/>
              </a:endParaRPr>
            </a:p>
          </p:txBody>
        </p:sp>
        <p:sp>
          <p:nvSpPr>
            <p:cNvPr id="2051" name="Google Shape;2051;p242"/>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Open Sans"/>
                <a:ea typeface="Open Sans"/>
                <a:cs typeface="Open Sans"/>
                <a:sym typeface="Open Sans"/>
              </a:endParaRPr>
            </a:p>
          </p:txBody>
        </p:sp>
        <p:sp>
          <p:nvSpPr>
            <p:cNvPr id="2052" name="Google Shape;2052;p242"/>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a:ea typeface="Open Sans"/>
                  <a:cs typeface="Open Sans"/>
                  <a:sym typeface="Open Sans"/>
                </a:rPr>
                <a:t>Quantum Circuits</a:t>
              </a:r>
              <a:endParaRPr sz="1400" b="1" i="0" u="none" strike="noStrike" cap="none">
                <a:solidFill>
                  <a:srgbClr val="000000"/>
                </a:solidFill>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62" name="Google Shape;2062;p243"/>
          <p:cNvSpPr txBox="1"/>
          <p:nvPr/>
        </p:nvSpPr>
        <p:spPr>
          <a:xfrm>
            <a:off x="177250" y="1211700"/>
            <a:ext cx="11837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a:latin typeface="Open Sans"/>
                <a:ea typeface="Open Sans"/>
                <a:cs typeface="Open Sans"/>
                <a:sym typeface="Open Sans"/>
              </a:rPr>
              <a:t>When we string a bunch of quantum gates together, we draw them in the form of a </a:t>
            </a:r>
            <a:r>
              <a:rPr lang="en-US" sz="3000" b="1" u="sng">
                <a:latin typeface="Open Sans"/>
                <a:ea typeface="Open Sans"/>
                <a:cs typeface="Open Sans"/>
                <a:sym typeface="Open Sans"/>
              </a:rPr>
              <a:t>Quantum Circuit</a:t>
            </a:r>
            <a:r>
              <a:rPr lang="en-US" sz="3000">
                <a:latin typeface="Open Sans"/>
                <a:ea typeface="Open Sans"/>
                <a:cs typeface="Open Sans"/>
                <a:sym typeface="Open Sans"/>
              </a:rPr>
              <a:t>.</a:t>
            </a:r>
            <a:endParaRPr sz="400">
              <a:latin typeface="Open Sans"/>
              <a:ea typeface="Open Sans"/>
              <a:cs typeface="Open Sans"/>
              <a:sym typeface="Open Sans"/>
            </a:endParaRPr>
          </a:p>
        </p:txBody>
      </p:sp>
      <p:sp>
        <p:nvSpPr>
          <p:cNvPr id="2063" name="Google Shape;2063;p243">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3"/>
          <p:cNvSpPr txBox="1"/>
          <p:nvPr/>
        </p:nvSpPr>
        <p:spPr>
          <a:xfrm>
            <a:off x="177240" y="2151375"/>
            <a:ext cx="116250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a:latin typeface="Open Sans"/>
                <a:ea typeface="Open Sans"/>
                <a:cs typeface="Open Sans"/>
                <a:sym typeface="Open Sans"/>
              </a:rPr>
              <a:t>In a quantum circuit, we represent each qubit as a line:</a:t>
            </a:r>
            <a:endParaRPr sz="3000" u="sng">
              <a:latin typeface="Open Sans"/>
              <a:ea typeface="Open Sans"/>
              <a:cs typeface="Open Sans"/>
              <a:sym typeface="Open Sans"/>
            </a:endParaRPr>
          </a:p>
        </p:txBody>
      </p:sp>
      <p:pic>
        <p:nvPicPr>
          <p:cNvPr id="2065" name="Google Shape;2065;p243"/>
          <p:cNvPicPr preferRelativeResize="0"/>
          <p:nvPr/>
        </p:nvPicPr>
        <p:blipFill>
          <a:blip r:embed="rId4">
            <a:alphaModFix/>
          </a:blip>
          <a:stretch>
            <a:fillRect/>
          </a:stretch>
        </p:blipFill>
        <p:spPr>
          <a:xfrm>
            <a:off x="824350" y="2807423"/>
            <a:ext cx="10191174" cy="2936650"/>
          </a:xfrm>
          <a:prstGeom prst="rect">
            <a:avLst/>
          </a:prstGeom>
          <a:noFill/>
          <a:ln>
            <a:noFill/>
          </a:ln>
        </p:spPr>
      </p:pic>
      <p:grpSp>
        <p:nvGrpSpPr>
          <p:cNvPr id="2066" name="Google Shape;2066;p243"/>
          <p:cNvGrpSpPr/>
          <p:nvPr/>
        </p:nvGrpSpPr>
        <p:grpSpPr>
          <a:xfrm>
            <a:off x="-27651" y="238200"/>
            <a:ext cx="7285112" cy="973500"/>
            <a:chOff x="-10" y="470900"/>
            <a:chExt cx="9367510" cy="973500"/>
          </a:xfrm>
        </p:grpSpPr>
        <p:sp>
          <p:nvSpPr>
            <p:cNvPr id="2067" name="Google Shape;2067;p243"/>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Open Sans"/>
                <a:ea typeface="Open Sans"/>
                <a:cs typeface="Open Sans"/>
                <a:sym typeface="Open Sans"/>
              </a:endParaRPr>
            </a:p>
          </p:txBody>
        </p:sp>
        <p:sp>
          <p:nvSpPr>
            <p:cNvPr id="2068" name="Google Shape;2068;p243"/>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Open Sans"/>
                <a:ea typeface="Open Sans"/>
                <a:cs typeface="Open Sans"/>
                <a:sym typeface="Open Sans"/>
              </a:endParaRPr>
            </a:p>
          </p:txBody>
        </p:sp>
        <p:sp>
          <p:nvSpPr>
            <p:cNvPr id="2069" name="Google Shape;2069;p243"/>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a:ea typeface="Open Sans"/>
                  <a:cs typeface="Open Sans"/>
                  <a:sym typeface="Open Sans"/>
                </a:rPr>
                <a:t>Quantum Circuits</a:t>
              </a:r>
              <a:endParaRPr sz="1400" b="1" i="0" u="none" strike="noStrike" cap="none">
                <a:solidFill>
                  <a:srgbClr val="000000"/>
                </a:solidFill>
                <a:latin typeface="Open Sans"/>
                <a:ea typeface="Open Sans"/>
                <a:cs typeface="Open Sans"/>
                <a:sym typeface="Open Sans"/>
              </a:endParaRPr>
            </a:p>
          </p:txBody>
        </p:sp>
      </p:grpSp>
      <p:sp>
        <p:nvSpPr>
          <p:cNvPr id="2072" name="Google Shape;2072;p243"/>
          <p:cNvSpPr txBox="1"/>
          <p:nvPr/>
        </p:nvSpPr>
        <p:spPr>
          <a:xfrm>
            <a:off x="283440" y="5101088"/>
            <a:ext cx="11625000" cy="630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500">
                <a:latin typeface="Open Sans"/>
                <a:ea typeface="Open Sans"/>
                <a:cs typeface="Open Sans"/>
                <a:sym typeface="Open Sans"/>
              </a:rPr>
              <a:t>These are the “names” of the qubits</a:t>
            </a:r>
            <a:endParaRPr sz="3500" u="sng">
              <a:latin typeface="Open Sans"/>
              <a:ea typeface="Open Sans"/>
              <a:cs typeface="Open Sans"/>
              <a:sym typeface="Open Sans"/>
            </a:endParaRPr>
          </a:p>
        </p:txBody>
      </p:sp>
      <p:sp>
        <p:nvSpPr>
          <p:cNvPr id="2073" name="Google Shape;2073;p243"/>
          <p:cNvSpPr/>
          <p:nvPr/>
        </p:nvSpPr>
        <p:spPr>
          <a:xfrm>
            <a:off x="585050" y="2807425"/>
            <a:ext cx="1893300" cy="2399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094;p244">
            <a:extLst>
              <a:ext uri="{FF2B5EF4-FFF2-40B4-BE49-F238E27FC236}">
                <a16:creationId xmlns:a16="http://schemas.microsoft.com/office/drawing/2014/main" id="{363A7834-70C9-0C13-DD77-4E98610A5DB2}"/>
              </a:ext>
            </a:extLst>
          </p:cNvPr>
          <p:cNvGrpSpPr/>
          <p:nvPr/>
        </p:nvGrpSpPr>
        <p:grpSpPr>
          <a:xfrm>
            <a:off x="3594899" y="3429000"/>
            <a:ext cx="4332697" cy="3085263"/>
            <a:chOff x="1141410" y="3138223"/>
            <a:chExt cx="4332697" cy="3085263"/>
          </a:xfrm>
        </p:grpSpPr>
        <p:grpSp>
          <p:nvGrpSpPr>
            <p:cNvPr id="3" name="Google Shape;2095;p244">
              <a:extLst>
                <a:ext uri="{FF2B5EF4-FFF2-40B4-BE49-F238E27FC236}">
                  <a16:creationId xmlns:a16="http://schemas.microsoft.com/office/drawing/2014/main" id="{986EEAAB-00BC-373B-1EE1-1097333FC9F9}"/>
                </a:ext>
              </a:extLst>
            </p:cNvPr>
            <p:cNvGrpSpPr/>
            <p:nvPr/>
          </p:nvGrpSpPr>
          <p:grpSpPr>
            <a:xfrm>
              <a:off x="3107670" y="3559331"/>
              <a:ext cx="2366438" cy="2243048"/>
              <a:chOff x="3063850" y="3200663"/>
              <a:chExt cx="1023900" cy="970513"/>
            </a:xfrm>
          </p:grpSpPr>
          <p:sp>
            <p:nvSpPr>
              <p:cNvPr id="12" name="Google Shape;2096;p244">
                <a:extLst>
                  <a:ext uri="{FF2B5EF4-FFF2-40B4-BE49-F238E27FC236}">
                    <a16:creationId xmlns:a16="http://schemas.microsoft.com/office/drawing/2014/main" id="{A9747A95-07A7-05D8-FF58-2AFA97C9AFB8}"/>
                  </a:ext>
                </a:extLst>
              </p:cNvPr>
              <p:cNvSpPr/>
              <p:nvPr/>
            </p:nvSpPr>
            <p:spPr>
              <a:xfrm>
                <a:off x="3063850" y="3200663"/>
                <a:ext cx="1023900" cy="970500"/>
              </a:xfrm>
              <a:prstGeom prst="ellipse">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7;p244">
                <a:extLst>
                  <a:ext uri="{FF2B5EF4-FFF2-40B4-BE49-F238E27FC236}">
                    <a16:creationId xmlns:a16="http://schemas.microsoft.com/office/drawing/2014/main" id="{C2145CF5-252A-F7DD-2616-2471CB415539}"/>
                  </a:ext>
                </a:extLst>
              </p:cNvPr>
              <p:cNvSpPr/>
              <p:nvPr/>
            </p:nvSpPr>
            <p:spPr>
              <a:xfrm rot="10800000">
                <a:off x="3296800" y="3200675"/>
                <a:ext cx="558000" cy="970500"/>
              </a:xfrm>
              <a:prstGeom prst="upDownArrow">
                <a:avLst>
                  <a:gd name="adj1" fmla="val 50000"/>
                  <a:gd name="adj2" fmla="val 49394"/>
                </a:avLst>
              </a:prstGeom>
              <a:gradFill>
                <a:gsLst>
                  <a:gs pos="0">
                    <a:srgbClr val="648FFF"/>
                  </a:gs>
                  <a:gs pos="100000">
                    <a:srgbClr val="FFB000"/>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098;p244">
              <a:extLst>
                <a:ext uri="{FF2B5EF4-FFF2-40B4-BE49-F238E27FC236}">
                  <a16:creationId xmlns:a16="http://schemas.microsoft.com/office/drawing/2014/main" id="{AA28058A-FBBE-3655-4A65-EB721A7282AD}"/>
                </a:ext>
              </a:extLst>
            </p:cNvPr>
            <p:cNvSpPr txBox="1"/>
            <p:nvPr/>
          </p:nvSpPr>
          <p:spPr>
            <a:xfrm>
              <a:off x="2611453" y="3369705"/>
              <a:ext cx="5193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0"/>
                </a:buClr>
                <a:buSzPts val="3900"/>
                <a:buFont typeface="Calibri"/>
                <a:buNone/>
              </a:pPr>
              <a:r>
                <a:rPr lang="en-US" sz="3900" b="1" i="0" u="none" strike="noStrike" cap="none">
                  <a:solidFill>
                    <a:srgbClr val="FFB000"/>
                  </a:solidFill>
                  <a:latin typeface="Open Sans"/>
                  <a:ea typeface="Open Sans"/>
                  <a:cs typeface="Open Sans"/>
                  <a:sym typeface="Open Sans"/>
                </a:rPr>
                <a:t>0</a:t>
              </a:r>
              <a:endParaRPr sz="3900" b="1" i="0" u="none" strike="noStrike" cap="none">
                <a:solidFill>
                  <a:srgbClr val="FFB000"/>
                </a:solidFill>
                <a:latin typeface="Open Sans"/>
                <a:ea typeface="Open Sans"/>
                <a:cs typeface="Open Sans"/>
                <a:sym typeface="Open Sans"/>
              </a:endParaRPr>
            </a:p>
          </p:txBody>
        </p:sp>
        <p:grpSp>
          <p:nvGrpSpPr>
            <p:cNvPr id="5" name="Google Shape;2099;p244">
              <a:extLst>
                <a:ext uri="{FF2B5EF4-FFF2-40B4-BE49-F238E27FC236}">
                  <a16:creationId xmlns:a16="http://schemas.microsoft.com/office/drawing/2014/main" id="{A65F7664-30D2-948A-46EE-C8DE61A90749}"/>
                </a:ext>
              </a:extLst>
            </p:cNvPr>
            <p:cNvGrpSpPr/>
            <p:nvPr/>
          </p:nvGrpSpPr>
          <p:grpSpPr>
            <a:xfrm>
              <a:off x="1141616" y="3138223"/>
              <a:ext cx="1316735" cy="1248063"/>
              <a:chOff x="1860700" y="3417125"/>
              <a:chExt cx="1023900" cy="970500"/>
            </a:xfrm>
          </p:grpSpPr>
          <p:sp>
            <p:nvSpPr>
              <p:cNvPr id="10" name="Google Shape;2100;p244">
                <a:extLst>
                  <a:ext uri="{FF2B5EF4-FFF2-40B4-BE49-F238E27FC236}">
                    <a16:creationId xmlns:a16="http://schemas.microsoft.com/office/drawing/2014/main" id="{423DD973-944C-691A-2C76-115D9B40EEAC}"/>
                  </a:ext>
                </a:extLst>
              </p:cNvPr>
              <p:cNvSpPr/>
              <p:nvPr/>
            </p:nvSpPr>
            <p:spPr>
              <a:xfrm>
                <a:off x="1860700" y="3417125"/>
                <a:ext cx="1023900" cy="970500"/>
              </a:xfrm>
              <a:prstGeom prst="ellipse">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01;p244">
                <a:extLst>
                  <a:ext uri="{FF2B5EF4-FFF2-40B4-BE49-F238E27FC236}">
                    <a16:creationId xmlns:a16="http://schemas.microsoft.com/office/drawing/2014/main" id="{E4AA2B30-67CB-5321-4E32-79F06F07C85C}"/>
                  </a:ext>
                </a:extLst>
              </p:cNvPr>
              <p:cNvSpPr/>
              <p:nvPr/>
            </p:nvSpPr>
            <p:spPr>
              <a:xfrm>
                <a:off x="2118550" y="3509825"/>
                <a:ext cx="508200" cy="785100"/>
              </a:xfrm>
              <a:prstGeom prst="upArrow">
                <a:avLst>
                  <a:gd name="adj1" fmla="val 50000"/>
                  <a:gd name="adj2" fmla="val 50000"/>
                </a:avLst>
              </a:prstGeom>
              <a:solidFill>
                <a:srgbClr val="FFB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102;p244">
              <a:extLst>
                <a:ext uri="{FF2B5EF4-FFF2-40B4-BE49-F238E27FC236}">
                  <a16:creationId xmlns:a16="http://schemas.microsoft.com/office/drawing/2014/main" id="{E99AC70C-848D-0374-6A5E-356996F352C0}"/>
                </a:ext>
              </a:extLst>
            </p:cNvPr>
            <p:cNvSpPr txBox="1"/>
            <p:nvPr/>
          </p:nvSpPr>
          <p:spPr>
            <a:xfrm>
              <a:off x="2486353" y="5206905"/>
              <a:ext cx="769500" cy="785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6AA84F"/>
                </a:buClr>
                <a:buSzPts val="3900"/>
                <a:buFont typeface="Calibri"/>
                <a:buNone/>
              </a:pPr>
              <a:r>
                <a:rPr lang="en-US" sz="3900" b="1" i="0" u="none" strike="noStrike" cap="none">
                  <a:solidFill>
                    <a:srgbClr val="648FFF"/>
                  </a:solidFill>
                  <a:latin typeface="Open Sans"/>
                  <a:ea typeface="Open Sans"/>
                  <a:cs typeface="Open Sans"/>
                  <a:sym typeface="Open Sans"/>
                </a:rPr>
                <a:t>1</a:t>
              </a:r>
              <a:endParaRPr sz="3900" b="1" i="0" u="none" strike="noStrike" cap="none">
                <a:solidFill>
                  <a:srgbClr val="648FFF"/>
                </a:solidFill>
                <a:latin typeface="Open Sans"/>
                <a:ea typeface="Open Sans"/>
                <a:cs typeface="Open Sans"/>
                <a:sym typeface="Open Sans"/>
              </a:endParaRPr>
            </a:p>
          </p:txBody>
        </p:sp>
        <p:grpSp>
          <p:nvGrpSpPr>
            <p:cNvPr id="7" name="Google Shape;2103;p244">
              <a:extLst>
                <a:ext uri="{FF2B5EF4-FFF2-40B4-BE49-F238E27FC236}">
                  <a16:creationId xmlns:a16="http://schemas.microsoft.com/office/drawing/2014/main" id="{DB997E5D-D5B5-807A-A673-85E742287E27}"/>
                </a:ext>
              </a:extLst>
            </p:cNvPr>
            <p:cNvGrpSpPr/>
            <p:nvPr/>
          </p:nvGrpSpPr>
          <p:grpSpPr>
            <a:xfrm rot="10800000">
              <a:off x="1141410" y="4975424"/>
              <a:ext cx="1316735" cy="1248063"/>
              <a:chOff x="3073700" y="3417125"/>
              <a:chExt cx="1023900" cy="970500"/>
            </a:xfrm>
          </p:grpSpPr>
          <p:sp>
            <p:nvSpPr>
              <p:cNvPr id="8" name="Google Shape;2104;p244">
                <a:extLst>
                  <a:ext uri="{FF2B5EF4-FFF2-40B4-BE49-F238E27FC236}">
                    <a16:creationId xmlns:a16="http://schemas.microsoft.com/office/drawing/2014/main" id="{E3E2A471-75BF-B0F6-B8EB-299229AE904C}"/>
                  </a:ext>
                </a:extLst>
              </p:cNvPr>
              <p:cNvSpPr/>
              <p:nvPr/>
            </p:nvSpPr>
            <p:spPr>
              <a:xfrm>
                <a:off x="3073700" y="3417125"/>
                <a:ext cx="1023900" cy="970500"/>
              </a:xfrm>
              <a:prstGeom prst="ellipse">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105;p244">
                <a:extLst>
                  <a:ext uri="{FF2B5EF4-FFF2-40B4-BE49-F238E27FC236}">
                    <a16:creationId xmlns:a16="http://schemas.microsoft.com/office/drawing/2014/main" id="{B83C60B8-80E1-3356-FEA8-3CBD3C50F89C}"/>
                  </a:ext>
                </a:extLst>
              </p:cNvPr>
              <p:cNvSpPr/>
              <p:nvPr/>
            </p:nvSpPr>
            <p:spPr>
              <a:xfrm>
                <a:off x="3331550" y="3509825"/>
                <a:ext cx="508200" cy="785100"/>
              </a:xfrm>
              <a:prstGeom prst="upArrow">
                <a:avLst>
                  <a:gd name="adj1" fmla="val 50000"/>
                  <a:gd name="adj2" fmla="val 50000"/>
                </a:avLst>
              </a:prstGeom>
              <a:solidFill>
                <a:srgbClr val="648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4" name="TextBox 13">
            <a:extLst>
              <a:ext uri="{FF2B5EF4-FFF2-40B4-BE49-F238E27FC236}">
                <a16:creationId xmlns:a16="http://schemas.microsoft.com/office/drawing/2014/main" id="{9A271438-B591-6737-E5B9-27575F19CC04}"/>
              </a:ext>
            </a:extLst>
          </p:cNvPr>
          <p:cNvSpPr txBox="1"/>
          <p:nvPr/>
        </p:nvSpPr>
        <p:spPr>
          <a:xfrm>
            <a:off x="877229" y="634513"/>
            <a:ext cx="10437541" cy="3108543"/>
          </a:xfrm>
          <a:prstGeom prst="rect">
            <a:avLst/>
          </a:prstGeom>
          <a:noFill/>
        </p:spPr>
        <p:txBody>
          <a:bodyPr wrap="square" rtlCol="0">
            <a:spAutoFit/>
          </a:bodyPr>
          <a:lstStyle/>
          <a:p>
            <a:r>
              <a:rPr lang="en-US" sz="2800" b="1" dirty="0">
                <a:latin typeface="Open Sans"/>
                <a:ea typeface="Open Sans"/>
                <a:cs typeface="Open Sans"/>
                <a:sym typeface="Open Sans"/>
              </a:rPr>
              <a:t>Remember, </a:t>
            </a:r>
            <a:r>
              <a:rPr lang="en-US" sz="2800" b="1" dirty="0">
                <a:solidFill>
                  <a:schemeClr val="dk2"/>
                </a:solidFill>
                <a:latin typeface="Open Sans"/>
                <a:ea typeface="Open Sans"/>
                <a:cs typeface="Open Sans"/>
                <a:sym typeface="Open Sans"/>
              </a:rPr>
              <a:t>qubits </a:t>
            </a:r>
            <a:r>
              <a:rPr lang="en-US" sz="2800" b="1" dirty="0">
                <a:latin typeface="Open Sans"/>
                <a:ea typeface="Open Sans"/>
                <a:cs typeface="Open Sans"/>
                <a:sym typeface="Open Sans"/>
              </a:rPr>
              <a:t>are units of quantum information. </a:t>
            </a:r>
          </a:p>
          <a:p>
            <a:r>
              <a:rPr lang="en-US" sz="2800" dirty="0">
                <a:latin typeface="Open Sans"/>
                <a:ea typeface="Open Sans"/>
                <a:cs typeface="Open Sans"/>
                <a:sym typeface="Open Sans"/>
              </a:rPr>
              <a:t>Other than a 0 state or a 1 state, they can also be in a </a:t>
            </a:r>
            <a:r>
              <a:rPr lang="en-US" sz="2800" b="1" dirty="0">
                <a:solidFill>
                  <a:schemeClr val="dk2"/>
                </a:solidFill>
                <a:latin typeface="Open Sans"/>
                <a:ea typeface="Open Sans"/>
                <a:cs typeface="Open Sans"/>
                <a:sym typeface="Open Sans"/>
              </a:rPr>
              <a:t>superposition </a:t>
            </a:r>
            <a:r>
              <a:rPr lang="en-US" sz="2800" dirty="0">
                <a:latin typeface="Open Sans"/>
                <a:ea typeface="Open Sans"/>
                <a:cs typeface="Open Sans"/>
                <a:sym typeface="Open Sans"/>
              </a:rPr>
              <a:t>(combination) of both.</a:t>
            </a:r>
          </a:p>
          <a:p>
            <a:endParaRPr lang="en-US" sz="2800" dirty="0">
              <a:latin typeface="Open Sans"/>
              <a:ea typeface="Open Sans"/>
              <a:cs typeface="Open Sans"/>
              <a:sym typeface="Open Sans"/>
            </a:endParaRPr>
          </a:p>
          <a:p>
            <a:r>
              <a:rPr lang="en-US" sz="2800" b="1" dirty="0">
                <a:solidFill>
                  <a:schemeClr val="dk2"/>
                </a:solidFill>
                <a:latin typeface="Open Sans"/>
                <a:ea typeface="Open Sans"/>
                <a:cs typeface="Open Sans"/>
                <a:sym typeface="Open Sans"/>
              </a:rPr>
              <a:t>Quantum Gates</a:t>
            </a:r>
            <a:r>
              <a:rPr lang="en-US" sz="2800" b="1" dirty="0">
                <a:solidFill>
                  <a:srgbClr val="1DAB5A"/>
                </a:solidFill>
                <a:latin typeface="Open Sans"/>
                <a:ea typeface="Open Sans"/>
                <a:cs typeface="Open Sans"/>
                <a:sym typeface="Open Sans"/>
              </a:rPr>
              <a:t> </a:t>
            </a:r>
            <a:r>
              <a:rPr lang="en-US" sz="2800" b="1" dirty="0">
                <a:latin typeface="Open Sans"/>
                <a:ea typeface="Open Sans"/>
                <a:cs typeface="Open Sans"/>
                <a:sym typeface="Open Sans"/>
              </a:rPr>
              <a:t>are applied to change and manipulate qubits.</a:t>
            </a:r>
            <a:endParaRPr lang="en-US" sz="2800" dirty="0">
              <a:latin typeface="Open Sans"/>
              <a:ea typeface="Open Sans"/>
              <a:cs typeface="Open Sans"/>
              <a:sym typeface="Open Sans"/>
            </a:endParaRPr>
          </a:p>
          <a:p>
            <a:endParaRPr lang="en-US" sz="2800" dirty="0"/>
          </a:p>
        </p:txBody>
      </p:sp>
    </p:spTree>
    <p:extLst>
      <p:ext uri="{BB962C8B-B14F-4D97-AF65-F5344CB8AC3E}">
        <p14:creationId xmlns:p14="http://schemas.microsoft.com/office/powerpoint/2010/main" val="1236913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32"/>
        <p:cNvGrpSpPr/>
        <p:nvPr/>
      </p:nvGrpSpPr>
      <p:grpSpPr>
        <a:xfrm>
          <a:off x="0" y="0"/>
          <a:ext cx="0" cy="0"/>
          <a:chOff x="0" y="0"/>
          <a:chExt cx="0" cy="0"/>
        </a:xfrm>
      </p:grpSpPr>
      <p:cxnSp>
        <p:nvCxnSpPr>
          <p:cNvPr id="2140" name="Straight Connector 213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42" name="Rectangle 214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44" name="Freeform: Shape 2143">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46" name="Freeform: Shape 214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48" name="Freeform: Shape 214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33" name="Google Shape;2133;p246"/>
          <p:cNvSpPr txBox="1">
            <a:spLocks noGrp="1"/>
          </p:cNvSpPr>
          <p:nvPr>
            <p:ph type="title" idx="4294967295"/>
          </p:nvPr>
        </p:nvSpPr>
        <p:spPr>
          <a:xfrm>
            <a:off x="7587615" y="1045596"/>
            <a:ext cx="4148511" cy="1944371"/>
          </a:xfrm>
          <a:prstGeom prst="rect">
            <a:avLst/>
          </a:prstGeom>
        </p:spPr>
        <p:txBody>
          <a:bodyPr spcFirstLastPara="1" vert="horz" lIns="109728" tIns="109728" rIns="109728" bIns="91440" rtlCol="0" anchor="b" anchorCtr="0">
            <a:normAutofit/>
          </a:bodyPr>
          <a:lstStyle/>
          <a:p>
            <a:pPr marL="0" lvl="0" indent="0">
              <a:spcAft>
                <a:spcPts val="0"/>
              </a:spcAft>
            </a:pPr>
            <a:r>
              <a:rPr lang="en-US" dirty="0"/>
              <a:t>   Z Gate</a:t>
            </a:r>
            <a:endParaRPr lang="en-US"/>
          </a:p>
        </p:txBody>
      </p:sp>
      <p:pic>
        <p:nvPicPr>
          <p:cNvPr id="2135" name="Google Shape;2135;p246" descr="A seal in the water&#10;&#10;Description automatically generated"/>
          <p:cNvPicPr preferRelativeResize="0"/>
          <p:nvPr/>
        </p:nvPicPr>
        <p:blipFill rotWithShape="1">
          <a:blip r:embed="rId3"/>
          <a:stretch/>
        </p:blipFill>
        <p:spPr>
          <a:xfrm>
            <a:off x="983034" y="965200"/>
            <a:ext cx="4753000" cy="4927600"/>
          </a:xfrm>
          <a:prstGeom prst="rect">
            <a:avLst/>
          </a:prstGeom>
          <a:noFill/>
        </p:spPr>
      </p:pic>
      <p:sp>
        <p:nvSpPr>
          <p:cNvPr id="2134" name="Google Shape;2134;p246"/>
          <p:cNvSpPr txBox="1"/>
          <p:nvPr/>
        </p:nvSpPr>
        <p:spPr>
          <a:xfrm>
            <a:off x="7657106" y="3220279"/>
            <a:ext cx="4023361" cy="2385392"/>
          </a:xfrm>
          <a:prstGeom prst="rect">
            <a:avLst/>
          </a:prstGeom>
        </p:spPr>
        <p:txBody>
          <a:bodyPr spcFirstLastPara="1" vert="horz" lIns="109728" tIns="109728" rIns="109728" bIns="91440" rtlCol="0" anchorCtr="0">
            <a:normAutofit/>
          </a:bodyPr>
          <a:lstStyle/>
          <a:p>
            <a:pPr lvl="0" indent="0">
              <a:lnSpc>
                <a:spcPct val="130000"/>
              </a:lnSpc>
              <a:spcBef>
                <a:spcPts val="930"/>
              </a:spcBef>
              <a:spcAft>
                <a:spcPts val="0"/>
              </a:spcAft>
              <a:buClr>
                <a:schemeClr val="dk1"/>
              </a:buClr>
              <a:buSzPts val="3500"/>
              <a:buFont typeface="Corbel" panose="020B0503020204020204" pitchFamily="34" charset="0"/>
              <a:buNone/>
            </a:pPr>
            <a:r>
              <a:rPr lang="en-US" spc="150">
                <a:solidFill>
                  <a:schemeClr val="tx1">
                    <a:lumMod val="75000"/>
                    <a:lumOff val="25000"/>
                  </a:schemeClr>
                </a:solidFill>
                <a:sym typeface="Open Sans"/>
              </a:rPr>
              <a:t>Rule: the Z gate is a 180° rotation around the z-axis.</a:t>
            </a:r>
          </a:p>
          <a:p>
            <a:pPr lvl="0" indent="0">
              <a:lnSpc>
                <a:spcPct val="130000"/>
              </a:lnSpc>
              <a:spcBef>
                <a:spcPts val="930"/>
              </a:spcBef>
              <a:spcAft>
                <a:spcPts val="0"/>
              </a:spcAft>
              <a:buClr>
                <a:schemeClr val="dk1"/>
              </a:buClr>
              <a:buSzPts val="3500"/>
              <a:buFont typeface="Corbel" panose="020B0503020204020204" pitchFamily="34" charset="0"/>
              <a:buNone/>
            </a:pPr>
            <a:endParaRPr lang="en-US" spc="150">
              <a:solidFill>
                <a:schemeClr val="tx1">
                  <a:lumMod val="75000"/>
                  <a:lumOff val="25000"/>
                </a:schemeClr>
              </a:solidFill>
              <a:sym typeface="Open Sans"/>
            </a:endParaRPr>
          </a:p>
          <a:p>
            <a:pPr lvl="0" indent="0">
              <a:lnSpc>
                <a:spcPct val="130000"/>
              </a:lnSpc>
              <a:spcBef>
                <a:spcPts val="930"/>
              </a:spcBef>
              <a:spcAft>
                <a:spcPts val="0"/>
              </a:spcAft>
              <a:buClr>
                <a:schemeClr val="dk1"/>
              </a:buClr>
              <a:buSzPts val="3500"/>
              <a:buFont typeface="Corbel" panose="020B0503020204020204" pitchFamily="34" charset="0"/>
              <a:buNone/>
            </a:pPr>
            <a:r>
              <a:rPr lang="en-US" b="1" spc="150">
                <a:solidFill>
                  <a:schemeClr val="tx1">
                    <a:lumMod val="75000"/>
                    <a:lumOff val="25000"/>
                  </a:schemeClr>
                </a:solidFill>
                <a:sym typeface="Open Sans"/>
              </a:rPr>
              <a:t>The 0 state just spins in place: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169;p248">
            <a:extLst>
              <a:ext uri="{FF2B5EF4-FFF2-40B4-BE49-F238E27FC236}">
                <a16:creationId xmlns:a16="http://schemas.microsoft.com/office/drawing/2014/main" id="{2C318B05-25D6-885D-78BD-AB72C1976951}"/>
              </a:ext>
            </a:extLst>
          </p:cNvPr>
          <p:cNvGrpSpPr/>
          <p:nvPr/>
        </p:nvGrpSpPr>
        <p:grpSpPr>
          <a:xfrm>
            <a:off x="2511696" y="2206432"/>
            <a:ext cx="7168607" cy="1222568"/>
            <a:chOff x="1929421" y="2435565"/>
            <a:chExt cx="5376590" cy="916950"/>
          </a:xfrm>
        </p:grpSpPr>
        <p:grpSp>
          <p:nvGrpSpPr>
            <p:cNvPr id="3" name="Google Shape;2170;p248">
              <a:extLst>
                <a:ext uri="{FF2B5EF4-FFF2-40B4-BE49-F238E27FC236}">
                  <a16:creationId xmlns:a16="http://schemas.microsoft.com/office/drawing/2014/main" id="{508DD382-424D-5112-7B32-645B3EC835A4}"/>
                </a:ext>
              </a:extLst>
            </p:cNvPr>
            <p:cNvGrpSpPr/>
            <p:nvPr/>
          </p:nvGrpSpPr>
          <p:grpSpPr>
            <a:xfrm>
              <a:off x="1929421" y="2460952"/>
              <a:ext cx="3771325" cy="891563"/>
              <a:chOff x="1929422" y="2460952"/>
              <a:chExt cx="3771325" cy="891563"/>
            </a:xfrm>
          </p:grpSpPr>
          <p:sp>
            <p:nvSpPr>
              <p:cNvPr id="7" name="Google Shape;2171;p248">
                <a:extLst>
                  <a:ext uri="{FF2B5EF4-FFF2-40B4-BE49-F238E27FC236}">
                    <a16:creationId xmlns:a16="http://schemas.microsoft.com/office/drawing/2014/main" id="{7B6E27E5-A86D-5933-1E74-E21AF7A4734C}"/>
                  </a:ext>
                </a:extLst>
              </p:cNvPr>
              <p:cNvSpPr txBox="1"/>
              <p:nvPr/>
            </p:nvSpPr>
            <p:spPr>
              <a:xfrm>
                <a:off x="1929422" y="2616800"/>
                <a:ext cx="697500" cy="531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 </a:t>
                </a:r>
                <a:endParaRPr sz="1500" b="0" i="0" u="none" strike="noStrike" cap="none">
                  <a:solidFill>
                    <a:srgbClr val="000000"/>
                  </a:solidFill>
                  <a:latin typeface="Arial"/>
                  <a:ea typeface="Arial"/>
                  <a:cs typeface="Arial"/>
                  <a:sym typeface="Arial"/>
                </a:endParaRPr>
              </a:p>
            </p:txBody>
          </p:sp>
          <p:sp>
            <p:nvSpPr>
              <p:cNvPr id="8" name="Google Shape;2172;p248">
                <a:extLst>
                  <a:ext uri="{FF2B5EF4-FFF2-40B4-BE49-F238E27FC236}">
                    <a16:creationId xmlns:a16="http://schemas.microsoft.com/office/drawing/2014/main" id="{027E8C6F-E7CE-A99F-0203-26C8CFCE58FE}"/>
                  </a:ext>
                </a:extLst>
              </p:cNvPr>
              <p:cNvSpPr/>
              <p:nvPr/>
            </p:nvSpPr>
            <p:spPr>
              <a:xfrm>
                <a:off x="4270374" y="2575403"/>
                <a:ext cx="685800" cy="685800"/>
              </a:xfrm>
              <a:prstGeom prst="rect">
                <a:avLst/>
              </a:prstGeom>
              <a:solidFill>
                <a:srgbClr val="38B6FF"/>
              </a:solidFill>
              <a:ln w="12700" cap="flat" cmpd="sng">
                <a:solidFill>
                  <a:srgbClr val="38B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rgbClr val="FFFFFF"/>
                    </a:solidFill>
                    <a:latin typeface="Calibri"/>
                    <a:ea typeface="Calibri"/>
                    <a:cs typeface="Calibri"/>
                    <a:sym typeface="Calibri"/>
                  </a:rPr>
                  <a:t>Z</a:t>
                </a:r>
                <a:endParaRPr sz="1500" b="0" i="0" u="none" strike="noStrike" cap="none">
                  <a:solidFill>
                    <a:srgbClr val="000000"/>
                  </a:solidFill>
                  <a:latin typeface="Arial"/>
                  <a:ea typeface="Arial"/>
                  <a:cs typeface="Arial"/>
                  <a:sym typeface="Arial"/>
                </a:endParaRPr>
              </a:p>
            </p:txBody>
          </p:sp>
          <p:cxnSp>
            <p:nvCxnSpPr>
              <p:cNvPr id="9" name="Google Shape;2173;p248">
                <a:extLst>
                  <a:ext uri="{FF2B5EF4-FFF2-40B4-BE49-F238E27FC236}">
                    <a16:creationId xmlns:a16="http://schemas.microsoft.com/office/drawing/2014/main" id="{B39FDA12-C34C-056B-2C50-A89A6460F0BE}"/>
                  </a:ext>
                </a:extLst>
              </p:cNvPr>
              <p:cNvCxnSpPr/>
              <p:nvPr/>
            </p:nvCxnSpPr>
            <p:spPr>
              <a:xfrm>
                <a:off x="3502855" y="2918303"/>
                <a:ext cx="638700" cy="0"/>
              </a:xfrm>
              <a:prstGeom prst="straightConnector1">
                <a:avLst/>
              </a:prstGeom>
              <a:noFill/>
              <a:ln w="57150" cap="flat" cmpd="sng">
                <a:solidFill>
                  <a:srgbClr val="4472C4"/>
                </a:solidFill>
                <a:prstDash val="solid"/>
                <a:miter lim="800000"/>
                <a:headEnd type="none" w="sm" len="sm"/>
                <a:tailEnd type="triangle" w="med" len="med"/>
              </a:ln>
            </p:spPr>
          </p:cxnSp>
          <p:cxnSp>
            <p:nvCxnSpPr>
              <p:cNvPr id="10" name="Google Shape;2174;p248">
                <a:extLst>
                  <a:ext uri="{FF2B5EF4-FFF2-40B4-BE49-F238E27FC236}">
                    <a16:creationId xmlns:a16="http://schemas.microsoft.com/office/drawing/2014/main" id="{90E7E7D0-3625-34E8-AAF9-96AD1121E11E}"/>
                  </a:ext>
                </a:extLst>
              </p:cNvPr>
              <p:cNvCxnSpPr/>
              <p:nvPr/>
            </p:nvCxnSpPr>
            <p:spPr>
              <a:xfrm>
                <a:off x="5062047" y="2918303"/>
                <a:ext cx="638700" cy="0"/>
              </a:xfrm>
              <a:prstGeom prst="straightConnector1">
                <a:avLst/>
              </a:prstGeom>
              <a:noFill/>
              <a:ln w="57150" cap="flat" cmpd="sng">
                <a:solidFill>
                  <a:srgbClr val="4472C4"/>
                </a:solidFill>
                <a:prstDash val="solid"/>
                <a:miter lim="800000"/>
                <a:headEnd type="none" w="sm" len="sm"/>
                <a:tailEnd type="triangle" w="med" len="med"/>
              </a:ln>
            </p:spPr>
          </p:cxnSp>
          <p:pic>
            <p:nvPicPr>
              <p:cNvPr id="11" name="Google Shape;2175;p248" descr="A picture containing building, dome&#10;&#10;Description automatically generated">
                <a:extLst>
                  <a:ext uri="{FF2B5EF4-FFF2-40B4-BE49-F238E27FC236}">
                    <a16:creationId xmlns:a16="http://schemas.microsoft.com/office/drawing/2014/main" id="{B4910E79-92E0-9C87-F4A4-BFA4498BF313}"/>
                  </a:ext>
                </a:extLst>
              </p:cNvPr>
              <p:cNvPicPr preferRelativeResize="0"/>
              <p:nvPr/>
            </p:nvPicPr>
            <p:blipFill rotWithShape="1">
              <a:blip r:embed="rId3">
                <a:alphaModFix/>
              </a:blip>
              <a:srcRect/>
              <a:stretch/>
            </p:blipFill>
            <p:spPr>
              <a:xfrm>
                <a:off x="2581697" y="2460952"/>
                <a:ext cx="684752" cy="891563"/>
              </a:xfrm>
              <a:prstGeom prst="rect">
                <a:avLst/>
              </a:prstGeom>
              <a:noFill/>
              <a:ln>
                <a:noFill/>
              </a:ln>
            </p:spPr>
          </p:pic>
        </p:grpSp>
        <p:grpSp>
          <p:nvGrpSpPr>
            <p:cNvPr id="4" name="Google Shape;2176;p248">
              <a:extLst>
                <a:ext uri="{FF2B5EF4-FFF2-40B4-BE49-F238E27FC236}">
                  <a16:creationId xmlns:a16="http://schemas.microsoft.com/office/drawing/2014/main" id="{71FE661F-54E5-B351-3F30-DAB38ECBD56C}"/>
                </a:ext>
              </a:extLst>
            </p:cNvPr>
            <p:cNvGrpSpPr/>
            <p:nvPr/>
          </p:nvGrpSpPr>
          <p:grpSpPr>
            <a:xfrm>
              <a:off x="5923759" y="2435565"/>
              <a:ext cx="1382252" cy="891540"/>
              <a:chOff x="2086422" y="2460953"/>
              <a:chExt cx="1382252" cy="891540"/>
            </a:xfrm>
          </p:grpSpPr>
          <p:sp>
            <p:nvSpPr>
              <p:cNvPr id="5" name="Google Shape;2177;p248">
                <a:extLst>
                  <a:ext uri="{FF2B5EF4-FFF2-40B4-BE49-F238E27FC236}">
                    <a16:creationId xmlns:a16="http://schemas.microsoft.com/office/drawing/2014/main" id="{D86FECD9-91DC-270B-2271-DED6812E5835}"/>
                  </a:ext>
                </a:extLst>
              </p:cNvPr>
              <p:cNvSpPr txBox="1"/>
              <p:nvPr/>
            </p:nvSpPr>
            <p:spPr>
              <a:xfrm>
                <a:off x="2086422" y="2616800"/>
                <a:ext cx="697500" cy="531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 </a:t>
                </a:r>
                <a:endParaRPr sz="1500" b="0" i="0" u="none" strike="noStrike" cap="none">
                  <a:solidFill>
                    <a:srgbClr val="000000"/>
                  </a:solidFill>
                  <a:latin typeface="Arial"/>
                  <a:ea typeface="Arial"/>
                  <a:cs typeface="Arial"/>
                  <a:sym typeface="Arial"/>
                </a:endParaRPr>
              </a:p>
            </p:txBody>
          </p:sp>
          <p:pic>
            <p:nvPicPr>
              <p:cNvPr id="6" name="Google Shape;2178;p248" descr="A picture containing building, dome&#10;&#10;Description automatically generated">
                <a:extLst>
                  <a:ext uri="{FF2B5EF4-FFF2-40B4-BE49-F238E27FC236}">
                    <a16:creationId xmlns:a16="http://schemas.microsoft.com/office/drawing/2014/main" id="{D3FE3D2D-2AE3-6817-D576-BA609088136C}"/>
                  </a:ext>
                </a:extLst>
              </p:cNvPr>
              <p:cNvPicPr preferRelativeResize="0"/>
              <p:nvPr/>
            </p:nvPicPr>
            <p:blipFill rotWithShape="1">
              <a:blip r:embed="rId3">
                <a:alphaModFix/>
              </a:blip>
              <a:srcRect/>
              <a:stretch/>
            </p:blipFill>
            <p:spPr>
              <a:xfrm>
                <a:off x="2783921" y="2460953"/>
                <a:ext cx="684752" cy="891540"/>
              </a:xfrm>
              <a:prstGeom prst="rect">
                <a:avLst/>
              </a:prstGeom>
              <a:noFill/>
              <a:ln>
                <a:noFill/>
              </a:ln>
            </p:spPr>
          </p:pic>
        </p:grpSp>
      </p:grpSp>
      <p:grpSp>
        <p:nvGrpSpPr>
          <p:cNvPr id="12" name="Google Shape;2160;p248">
            <a:extLst>
              <a:ext uri="{FF2B5EF4-FFF2-40B4-BE49-F238E27FC236}">
                <a16:creationId xmlns:a16="http://schemas.microsoft.com/office/drawing/2014/main" id="{0621C9BA-41A4-2141-D975-A779A358F916}"/>
              </a:ext>
            </a:extLst>
          </p:cNvPr>
          <p:cNvGrpSpPr/>
          <p:nvPr/>
        </p:nvGrpSpPr>
        <p:grpSpPr>
          <a:xfrm>
            <a:off x="2511696" y="4007934"/>
            <a:ext cx="7244335" cy="1297450"/>
            <a:chOff x="1930128" y="3715753"/>
            <a:chExt cx="5433387" cy="973112"/>
          </a:xfrm>
        </p:grpSpPr>
        <p:sp>
          <p:nvSpPr>
            <p:cNvPr id="13" name="Google Shape;2161;p248">
              <a:extLst>
                <a:ext uri="{FF2B5EF4-FFF2-40B4-BE49-F238E27FC236}">
                  <a16:creationId xmlns:a16="http://schemas.microsoft.com/office/drawing/2014/main" id="{01FC5FB8-452F-0A1F-0994-8BB366686C1A}"/>
                </a:ext>
              </a:extLst>
            </p:cNvPr>
            <p:cNvSpPr/>
            <p:nvPr/>
          </p:nvSpPr>
          <p:spPr>
            <a:xfrm>
              <a:off x="4326449" y="3892814"/>
              <a:ext cx="685800" cy="685800"/>
            </a:xfrm>
            <a:prstGeom prst="rect">
              <a:avLst/>
            </a:prstGeom>
            <a:solidFill>
              <a:srgbClr val="38B6FF"/>
            </a:solidFill>
            <a:ln w="12700" cap="flat" cmpd="sng">
              <a:solidFill>
                <a:srgbClr val="38B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rgbClr val="FFFFFF"/>
                  </a:solidFill>
                  <a:latin typeface="Calibri"/>
                  <a:ea typeface="Calibri"/>
                  <a:cs typeface="Calibri"/>
                  <a:sym typeface="Calibri"/>
                </a:rPr>
                <a:t>Z</a:t>
              </a:r>
              <a:endParaRPr sz="1500" b="0" i="0" u="none" strike="noStrike" cap="none">
                <a:solidFill>
                  <a:srgbClr val="000000"/>
                </a:solidFill>
                <a:latin typeface="Arial"/>
                <a:ea typeface="Arial"/>
                <a:cs typeface="Arial"/>
                <a:sym typeface="Arial"/>
              </a:endParaRPr>
            </a:p>
          </p:txBody>
        </p:sp>
        <p:sp>
          <p:nvSpPr>
            <p:cNvPr id="14" name="Google Shape;2162;p248">
              <a:extLst>
                <a:ext uri="{FF2B5EF4-FFF2-40B4-BE49-F238E27FC236}">
                  <a16:creationId xmlns:a16="http://schemas.microsoft.com/office/drawing/2014/main" id="{D712D8EB-F599-99C3-C2C8-989170ED025D}"/>
                </a:ext>
              </a:extLst>
            </p:cNvPr>
            <p:cNvSpPr txBox="1"/>
            <p:nvPr/>
          </p:nvSpPr>
          <p:spPr>
            <a:xfrm>
              <a:off x="1930128" y="3916465"/>
              <a:ext cx="697500" cy="531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 </a:t>
              </a:r>
              <a:endParaRPr sz="1500" b="0" i="0" u="none" strike="noStrike" cap="none">
                <a:solidFill>
                  <a:srgbClr val="000000"/>
                </a:solidFill>
                <a:latin typeface="Arial"/>
                <a:ea typeface="Arial"/>
                <a:cs typeface="Arial"/>
                <a:sym typeface="Arial"/>
              </a:endParaRPr>
            </a:p>
          </p:txBody>
        </p:sp>
        <p:pic>
          <p:nvPicPr>
            <p:cNvPr id="15" name="Google Shape;2163;p248" descr="A white circle with a red line&#10;&#10;Description automatically generated with low confidence">
              <a:extLst>
                <a:ext uri="{FF2B5EF4-FFF2-40B4-BE49-F238E27FC236}">
                  <a16:creationId xmlns:a16="http://schemas.microsoft.com/office/drawing/2014/main" id="{F2D6A8FB-CD94-B319-9C9A-DF24EDFBD2B4}"/>
                </a:ext>
              </a:extLst>
            </p:cNvPr>
            <p:cNvPicPr preferRelativeResize="0"/>
            <p:nvPr/>
          </p:nvPicPr>
          <p:blipFill rotWithShape="1">
            <a:blip r:embed="rId5">
              <a:alphaModFix/>
            </a:blip>
            <a:srcRect/>
            <a:stretch/>
          </p:blipFill>
          <p:spPr>
            <a:xfrm>
              <a:off x="2627621" y="3795465"/>
              <a:ext cx="686180" cy="893399"/>
            </a:xfrm>
            <a:prstGeom prst="rect">
              <a:avLst/>
            </a:prstGeom>
            <a:noFill/>
            <a:ln>
              <a:noFill/>
            </a:ln>
          </p:spPr>
        </p:pic>
        <p:cxnSp>
          <p:nvCxnSpPr>
            <p:cNvPr id="16" name="Google Shape;2164;p248">
              <a:extLst>
                <a:ext uri="{FF2B5EF4-FFF2-40B4-BE49-F238E27FC236}">
                  <a16:creationId xmlns:a16="http://schemas.microsoft.com/office/drawing/2014/main" id="{5A20F4AF-0F7D-B99C-6CED-6F130525B3B4}"/>
                </a:ext>
              </a:extLst>
            </p:cNvPr>
            <p:cNvCxnSpPr/>
            <p:nvPr/>
          </p:nvCxnSpPr>
          <p:spPr>
            <a:xfrm>
              <a:off x="3558930" y="4235714"/>
              <a:ext cx="638700" cy="0"/>
            </a:xfrm>
            <a:prstGeom prst="straightConnector1">
              <a:avLst/>
            </a:prstGeom>
            <a:noFill/>
            <a:ln w="57150" cap="flat" cmpd="sng">
              <a:solidFill>
                <a:srgbClr val="4472C4"/>
              </a:solidFill>
              <a:prstDash val="solid"/>
              <a:miter lim="800000"/>
              <a:headEnd type="none" w="sm" len="sm"/>
              <a:tailEnd type="triangle" w="med" len="med"/>
            </a:ln>
          </p:spPr>
        </p:cxnSp>
        <p:cxnSp>
          <p:nvCxnSpPr>
            <p:cNvPr id="17" name="Google Shape;2165;p248">
              <a:extLst>
                <a:ext uri="{FF2B5EF4-FFF2-40B4-BE49-F238E27FC236}">
                  <a16:creationId xmlns:a16="http://schemas.microsoft.com/office/drawing/2014/main" id="{488C9B7C-C0B8-BA1A-D182-8F6939494B9D}"/>
                </a:ext>
              </a:extLst>
            </p:cNvPr>
            <p:cNvCxnSpPr/>
            <p:nvPr/>
          </p:nvCxnSpPr>
          <p:spPr>
            <a:xfrm>
              <a:off x="5118122" y="4235714"/>
              <a:ext cx="638700" cy="0"/>
            </a:xfrm>
            <a:prstGeom prst="straightConnector1">
              <a:avLst/>
            </a:prstGeom>
            <a:noFill/>
            <a:ln w="57150" cap="flat" cmpd="sng">
              <a:solidFill>
                <a:srgbClr val="4472C4"/>
              </a:solidFill>
              <a:prstDash val="solid"/>
              <a:miter lim="800000"/>
              <a:headEnd type="none" w="sm" len="sm"/>
              <a:tailEnd type="triangle" w="med" len="med"/>
            </a:ln>
          </p:spPr>
        </p:cxnSp>
        <p:grpSp>
          <p:nvGrpSpPr>
            <p:cNvPr id="18" name="Google Shape;2166;p248">
              <a:extLst>
                <a:ext uri="{FF2B5EF4-FFF2-40B4-BE49-F238E27FC236}">
                  <a16:creationId xmlns:a16="http://schemas.microsoft.com/office/drawing/2014/main" id="{ABA4345F-DF32-D384-9551-1803B1424AA9}"/>
                </a:ext>
              </a:extLst>
            </p:cNvPr>
            <p:cNvGrpSpPr/>
            <p:nvPr/>
          </p:nvGrpSpPr>
          <p:grpSpPr>
            <a:xfrm>
              <a:off x="5808376" y="3715752"/>
              <a:ext cx="1555138" cy="893399"/>
              <a:chOff x="5808376" y="3715753"/>
              <a:chExt cx="1555138" cy="893399"/>
            </a:xfrm>
          </p:grpSpPr>
          <p:pic>
            <p:nvPicPr>
              <p:cNvPr id="19" name="Google Shape;2167;p248" descr="A white circle with a red line&#10;&#10;Description automatically generated with low confidence">
                <a:extLst>
                  <a:ext uri="{FF2B5EF4-FFF2-40B4-BE49-F238E27FC236}">
                    <a16:creationId xmlns:a16="http://schemas.microsoft.com/office/drawing/2014/main" id="{706CB982-B835-392D-3666-06A8E6479030}"/>
                  </a:ext>
                </a:extLst>
              </p:cNvPr>
              <p:cNvPicPr preferRelativeResize="0"/>
              <p:nvPr/>
            </p:nvPicPr>
            <p:blipFill rotWithShape="1">
              <a:blip r:embed="rId5">
                <a:alphaModFix/>
              </a:blip>
              <a:srcRect/>
              <a:stretch/>
            </p:blipFill>
            <p:spPr>
              <a:xfrm>
                <a:off x="6677334" y="3715753"/>
                <a:ext cx="686180" cy="893399"/>
              </a:xfrm>
              <a:prstGeom prst="rect">
                <a:avLst/>
              </a:prstGeom>
              <a:noFill/>
              <a:ln>
                <a:noFill/>
              </a:ln>
            </p:spPr>
          </p:pic>
          <p:pic>
            <p:nvPicPr>
              <p:cNvPr id="20" name="Google Shape;2168;p248">
                <a:extLst>
                  <a:ext uri="{FF2B5EF4-FFF2-40B4-BE49-F238E27FC236}">
                    <a16:creationId xmlns:a16="http://schemas.microsoft.com/office/drawing/2014/main" id="{5D6FD848-699E-C76C-B708-22660A237C47}"/>
                  </a:ext>
                </a:extLst>
              </p:cNvPr>
              <p:cNvPicPr preferRelativeResize="0"/>
              <p:nvPr/>
            </p:nvPicPr>
            <p:blipFill>
              <a:blip r:embed="rId6">
                <a:alphaModFix/>
              </a:blip>
              <a:stretch>
                <a:fillRect/>
              </a:stretch>
            </p:blipFill>
            <p:spPr>
              <a:xfrm>
                <a:off x="5808376" y="4013763"/>
                <a:ext cx="709843" cy="377100"/>
              </a:xfrm>
              <a:prstGeom prst="rect">
                <a:avLst/>
              </a:prstGeom>
              <a:noFill/>
              <a:ln>
                <a:noFill/>
              </a:ln>
            </p:spPr>
          </p:pic>
        </p:grpSp>
      </p:grpSp>
      <p:sp>
        <p:nvSpPr>
          <p:cNvPr id="21" name="Google Shape;2157;p248">
            <a:extLst>
              <a:ext uri="{FF2B5EF4-FFF2-40B4-BE49-F238E27FC236}">
                <a16:creationId xmlns:a16="http://schemas.microsoft.com/office/drawing/2014/main" id="{CC2D225A-775A-FBFC-2C92-FD902C21324B}"/>
              </a:ext>
            </a:extLst>
          </p:cNvPr>
          <p:cNvSpPr txBox="1"/>
          <p:nvPr/>
        </p:nvSpPr>
        <p:spPr>
          <a:xfrm>
            <a:off x="2725724" y="797541"/>
            <a:ext cx="1311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i="0" u="sng" strike="noStrike" cap="none" dirty="0">
                <a:solidFill>
                  <a:srgbClr val="000000"/>
                </a:solidFill>
                <a:latin typeface="Calibri"/>
                <a:ea typeface="Calibri"/>
                <a:cs typeface="Calibri"/>
                <a:sym typeface="Calibri"/>
              </a:rPr>
              <a:t>Input</a:t>
            </a:r>
            <a:endParaRPr sz="1500" i="0" u="sng" strike="noStrike" cap="none" dirty="0">
              <a:solidFill>
                <a:srgbClr val="000000"/>
              </a:solidFill>
            </a:endParaRPr>
          </a:p>
        </p:txBody>
      </p:sp>
      <p:sp>
        <p:nvSpPr>
          <p:cNvPr id="22" name="Google Shape;2158;p248">
            <a:extLst>
              <a:ext uri="{FF2B5EF4-FFF2-40B4-BE49-F238E27FC236}">
                <a16:creationId xmlns:a16="http://schemas.microsoft.com/office/drawing/2014/main" id="{D90A8017-67BB-A8CD-0AFD-F252C1555E8C}"/>
              </a:ext>
            </a:extLst>
          </p:cNvPr>
          <p:cNvSpPr txBox="1"/>
          <p:nvPr/>
        </p:nvSpPr>
        <p:spPr>
          <a:xfrm>
            <a:off x="8154978" y="797541"/>
            <a:ext cx="1577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i="0" u="sng" strike="noStrike" cap="none" dirty="0">
                <a:solidFill>
                  <a:srgbClr val="000000"/>
                </a:solidFill>
                <a:latin typeface="Calibri"/>
                <a:ea typeface="Calibri"/>
                <a:cs typeface="Calibri"/>
                <a:sym typeface="Calibri"/>
              </a:rPr>
              <a:t>Output</a:t>
            </a:r>
            <a:endParaRPr sz="1500" i="0" u="sng" strike="noStrike" cap="none" dirty="0">
              <a:solidFill>
                <a:srgbClr val="000000"/>
              </a:solidFill>
            </a:endParaRPr>
          </a:p>
        </p:txBody>
      </p:sp>
      <p:sp>
        <p:nvSpPr>
          <p:cNvPr id="23" name="Google Shape;2159;p248">
            <a:extLst>
              <a:ext uri="{FF2B5EF4-FFF2-40B4-BE49-F238E27FC236}">
                <a16:creationId xmlns:a16="http://schemas.microsoft.com/office/drawing/2014/main" id="{994BDFC7-9AD2-870E-D187-3D4A70C98CD3}"/>
              </a:ext>
            </a:extLst>
          </p:cNvPr>
          <p:cNvSpPr txBox="1"/>
          <p:nvPr/>
        </p:nvSpPr>
        <p:spPr>
          <a:xfrm>
            <a:off x="1372127" y="1413300"/>
            <a:ext cx="9447900" cy="5079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3500"/>
              <a:buFont typeface="Arial"/>
              <a:buNone/>
            </a:pPr>
            <a:r>
              <a:rPr lang="en-US" sz="2700" b="1" dirty="0">
                <a:solidFill>
                  <a:schemeClr val="dk1"/>
                </a:solidFill>
                <a:latin typeface="Open Sans"/>
                <a:ea typeface="Open Sans"/>
                <a:cs typeface="Open Sans"/>
                <a:sym typeface="Open Sans"/>
              </a:rPr>
              <a:t>Rule: the Z gate is a 180° rotation around the z-axis.</a:t>
            </a:r>
            <a:endParaRPr sz="3500" b="1" dirty="0">
              <a:latin typeface="Calibri"/>
              <a:ea typeface="Calibri"/>
              <a:cs typeface="Calibri"/>
              <a:sym typeface="Calibri"/>
            </a:endParaRPr>
          </a:p>
        </p:txBody>
      </p:sp>
    </p:spTree>
    <p:extLst>
      <p:ext uri="{BB962C8B-B14F-4D97-AF65-F5344CB8AC3E}">
        <p14:creationId xmlns:p14="http://schemas.microsoft.com/office/powerpoint/2010/main" val="25242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2A21ED7-C594-9B34-6146-7599384B935D}"/>
              </a:ext>
            </a:extLst>
          </p:cNvPr>
          <p:cNvSpPr>
            <a:spLocks noGrp="1"/>
          </p:cNvSpPr>
          <p:nvPr>
            <p:ph type="title"/>
          </p:nvPr>
        </p:nvSpPr>
        <p:spPr>
          <a:xfrm>
            <a:off x="768105" y="599282"/>
            <a:ext cx="5809380" cy="1639888"/>
          </a:xfrm>
        </p:spPr>
        <p:txBody>
          <a:bodyPr anchor="b">
            <a:normAutofit fontScale="90000"/>
          </a:bodyPr>
          <a:lstStyle/>
          <a:p>
            <a:r>
              <a:rPr lang="en-US" dirty="0"/>
              <a:t>What is Quantum Machine Learning (QML)?</a:t>
            </a:r>
          </a:p>
        </p:txBody>
      </p:sp>
      <p:sp>
        <p:nvSpPr>
          <p:cNvPr id="3" name="Content Placeholder 2">
            <a:extLst>
              <a:ext uri="{FF2B5EF4-FFF2-40B4-BE49-F238E27FC236}">
                <a16:creationId xmlns:a16="http://schemas.microsoft.com/office/drawing/2014/main" id="{32EA9761-14EE-AED9-A277-14EA93FD8AE3}"/>
              </a:ext>
            </a:extLst>
          </p:cNvPr>
          <p:cNvSpPr>
            <a:spLocks noGrp="1"/>
          </p:cNvSpPr>
          <p:nvPr>
            <p:ph idx="1"/>
          </p:nvPr>
        </p:nvSpPr>
        <p:spPr>
          <a:xfrm>
            <a:off x="992519" y="2312988"/>
            <a:ext cx="5271804" cy="3651250"/>
          </a:xfrm>
        </p:spPr>
        <p:txBody>
          <a:bodyPr>
            <a:normAutofit/>
          </a:bodyPr>
          <a:lstStyle/>
          <a:p>
            <a:r>
              <a:rPr lang="en-US" dirty="0"/>
              <a:t>QML uses the power of quantum mechanics and quantum computing to speed up and enhance the machine learning done on the “classical” computers we use every day.</a:t>
            </a:r>
          </a:p>
          <a:p>
            <a:endParaRPr lang="en-US" dirty="0"/>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close-up of a machine&#10;&#10;Description automatically generated">
            <a:extLst>
              <a:ext uri="{FF2B5EF4-FFF2-40B4-BE49-F238E27FC236}">
                <a16:creationId xmlns:a16="http://schemas.microsoft.com/office/drawing/2014/main" id="{10DE5403-1501-1B68-1ED2-7C0375BEA5FB}"/>
              </a:ext>
            </a:extLst>
          </p:cNvPr>
          <p:cNvPicPr>
            <a:picLocks noChangeAspect="1"/>
          </p:cNvPicPr>
          <p:nvPr/>
        </p:nvPicPr>
        <p:blipFill>
          <a:blip r:embed="rId2"/>
          <a:srcRect l="1510" r="1510"/>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73490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machine learning&#10;&#10;Description automatically generated">
            <a:extLst>
              <a:ext uri="{FF2B5EF4-FFF2-40B4-BE49-F238E27FC236}">
                <a16:creationId xmlns:a16="http://schemas.microsoft.com/office/drawing/2014/main" id="{14D1991C-945D-11E1-7528-7E486F8AF8C7}"/>
              </a:ext>
            </a:extLst>
          </p:cNvPr>
          <p:cNvPicPr>
            <a:picLocks noGrp="1" noChangeAspect="1"/>
          </p:cNvPicPr>
          <p:nvPr>
            <p:ph idx="1"/>
          </p:nvPr>
        </p:nvPicPr>
        <p:blipFill>
          <a:blip r:embed="rId2"/>
          <a:stretch>
            <a:fillRect/>
          </a:stretch>
        </p:blipFill>
        <p:spPr>
          <a:xfrm>
            <a:off x="713984" y="994187"/>
            <a:ext cx="6999783" cy="4479862"/>
          </a:xfrm>
          <a:prstGeom prst="rect">
            <a:avLst/>
          </a:prstGeom>
        </p:spPr>
      </p:pic>
      <p:sp>
        <p:nvSpPr>
          <p:cNvPr id="2" name="TextBox 1">
            <a:extLst>
              <a:ext uri="{FF2B5EF4-FFF2-40B4-BE49-F238E27FC236}">
                <a16:creationId xmlns:a16="http://schemas.microsoft.com/office/drawing/2014/main" id="{2ED145F7-5A35-26C9-6385-017EE7024C1F}"/>
              </a:ext>
            </a:extLst>
          </p:cNvPr>
          <p:cNvSpPr txBox="1"/>
          <p:nvPr/>
        </p:nvSpPr>
        <p:spPr>
          <a:xfrm>
            <a:off x="8260111" y="2772453"/>
            <a:ext cx="3629415" cy="923330"/>
          </a:xfrm>
          <a:prstGeom prst="rect">
            <a:avLst/>
          </a:prstGeom>
          <a:noFill/>
        </p:spPr>
        <p:txBody>
          <a:bodyPr wrap="square" rtlCol="0">
            <a:spAutoFit/>
          </a:bodyPr>
          <a:lstStyle/>
          <a:p>
            <a:r>
              <a:rPr lang="en-US" dirty="0"/>
              <a:t>QML is at the intersection of Quantum Computing and Machine learning</a:t>
            </a:r>
          </a:p>
        </p:txBody>
      </p:sp>
    </p:spTree>
    <p:extLst>
      <p:ext uri="{BB962C8B-B14F-4D97-AF65-F5344CB8AC3E}">
        <p14:creationId xmlns:p14="http://schemas.microsoft.com/office/powerpoint/2010/main" val="272913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9C6-5D6E-E979-0067-D710104307DF}"/>
              </a:ext>
            </a:extLst>
          </p:cNvPr>
          <p:cNvSpPr>
            <a:spLocks noGrp="1"/>
          </p:cNvSpPr>
          <p:nvPr>
            <p:ph type="title"/>
          </p:nvPr>
        </p:nvSpPr>
        <p:spPr/>
        <p:txBody>
          <a:bodyPr/>
          <a:lstStyle/>
          <a:p>
            <a:r>
              <a:rPr lang="en-US" dirty="0"/>
              <a:t>Why is QML important?</a:t>
            </a:r>
          </a:p>
        </p:txBody>
      </p:sp>
      <p:sp>
        <p:nvSpPr>
          <p:cNvPr id="3" name="Content Placeholder 2">
            <a:extLst>
              <a:ext uri="{FF2B5EF4-FFF2-40B4-BE49-F238E27FC236}">
                <a16:creationId xmlns:a16="http://schemas.microsoft.com/office/drawing/2014/main" id="{E4570095-62D7-FFD8-EC72-D1F92F7A3CBD}"/>
              </a:ext>
            </a:extLst>
          </p:cNvPr>
          <p:cNvSpPr>
            <a:spLocks noGrp="1"/>
          </p:cNvSpPr>
          <p:nvPr>
            <p:ph idx="1"/>
          </p:nvPr>
        </p:nvSpPr>
        <p:spPr>
          <a:xfrm>
            <a:off x="1752599" y="2373236"/>
            <a:ext cx="9319211" cy="3651504"/>
          </a:xfrm>
        </p:spPr>
        <p:txBody>
          <a:bodyPr/>
          <a:lstStyle/>
          <a:p>
            <a:pPr marL="457200" indent="-457200">
              <a:buFont typeface="+mj-lt"/>
              <a:buAutoNum type="arabicPeriod"/>
            </a:pPr>
            <a:r>
              <a:rPr lang="en-US" sz="1800" b="0" i="0" dirty="0">
                <a:effectLst/>
              </a:rPr>
              <a:t>Speed: Quantum computers can process information much faster than classical computers.</a:t>
            </a:r>
          </a:p>
          <a:p>
            <a:pPr marL="457200" indent="-457200">
              <a:buFont typeface="+mj-lt"/>
              <a:buAutoNum type="arabicPeriod"/>
            </a:pPr>
            <a:r>
              <a:rPr lang="en-US" sz="1800" b="0" i="0" dirty="0">
                <a:effectLst/>
              </a:rPr>
              <a:t>Complex Problem Solving: QML can tackle problems that are too complex for classical computers.</a:t>
            </a:r>
          </a:p>
          <a:p>
            <a:pPr marL="457200" indent="-457200">
              <a:buFont typeface="+mj-lt"/>
              <a:buAutoNum type="arabicPeriod"/>
            </a:pPr>
            <a:r>
              <a:rPr lang="en-US" sz="1800" b="0" i="0" dirty="0">
                <a:effectLst/>
              </a:rPr>
              <a:t>Advancing Technology: Understanding QML is crucial for future advancements in technology and science.</a:t>
            </a:r>
            <a:endParaRPr lang="en-US" dirty="0"/>
          </a:p>
        </p:txBody>
      </p:sp>
    </p:spTree>
    <p:extLst>
      <p:ext uri="{BB962C8B-B14F-4D97-AF65-F5344CB8AC3E}">
        <p14:creationId xmlns:p14="http://schemas.microsoft.com/office/powerpoint/2010/main" val="5643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6DF3-30E5-BFA3-7F3D-4FC29786CF1B}"/>
              </a:ext>
            </a:extLst>
          </p:cNvPr>
          <p:cNvSpPr>
            <a:spLocks noGrp="1"/>
          </p:cNvSpPr>
          <p:nvPr>
            <p:ph type="title"/>
          </p:nvPr>
        </p:nvSpPr>
        <p:spPr>
          <a:xfrm>
            <a:off x="1422248" y="669219"/>
            <a:ext cx="10020251" cy="1345269"/>
          </a:xfrm>
        </p:spPr>
        <p:txBody>
          <a:bodyPr>
            <a:normAutofit fontScale="90000"/>
          </a:bodyPr>
          <a:lstStyle/>
          <a:p>
            <a:r>
              <a:rPr lang="en-US" dirty="0"/>
              <a:t>Basic Concepts in Quantum Computing (QC)</a:t>
            </a:r>
          </a:p>
        </p:txBody>
      </p:sp>
      <p:pic>
        <p:nvPicPr>
          <p:cNvPr id="35" name="Content Placeholder 34" descr="A blue circle with black text&#10;&#10;Description automatically generated">
            <a:extLst>
              <a:ext uri="{FF2B5EF4-FFF2-40B4-BE49-F238E27FC236}">
                <a16:creationId xmlns:a16="http://schemas.microsoft.com/office/drawing/2014/main" id="{C26C56AC-38A0-969E-E83A-C8022CA1B820}"/>
              </a:ext>
            </a:extLst>
          </p:cNvPr>
          <p:cNvPicPr>
            <a:picLocks noGrp="1" noChangeAspect="1"/>
          </p:cNvPicPr>
          <p:nvPr>
            <p:ph idx="1"/>
          </p:nvPr>
        </p:nvPicPr>
        <p:blipFill>
          <a:blip r:embed="rId2"/>
          <a:stretch>
            <a:fillRect/>
          </a:stretch>
        </p:blipFill>
        <p:spPr>
          <a:xfrm>
            <a:off x="1837199" y="2267301"/>
            <a:ext cx="3602052" cy="1916258"/>
          </a:xfrm>
        </p:spPr>
      </p:pic>
      <p:grpSp>
        <p:nvGrpSpPr>
          <p:cNvPr id="5" name="Group 4">
            <a:extLst>
              <a:ext uri="{FF2B5EF4-FFF2-40B4-BE49-F238E27FC236}">
                <a16:creationId xmlns:a16="http://schemas.microsoft.com/office/drawing/2014/main" id="{8E1CE1B9-8940-CDBB-8E6B-397B27BAF635}"/>
              </a:ext>
            </a:extLst>
          </p:cNvPr>
          <p:cNvGrpSpPr/>
          <p:nvPr/>
        </p:nvGrpSpPr>
        <p:grpSpPr>
          <a:xfrm>
            <a:off x="7564338" y="2784677"/>
            <a:ext cx="2537256" cy="1271633"/>
            <a:chOff x="196753" y="2068480"/>
            <a:chExt cx="3948900" cy="1754843"/>
          </a:xfrm>
        </p:grpSpPr>
        <p:sp>
          <p:nvSpPr>
            <p:cNvPr id="6" name="Google Shape;1225;p139">
              <a:extLst>
                <a:ext uri="{FF2B5EF4-FFF2-40B4-BE49-F238E27FC236}">
                  <a16:creationId xmlns:a16="http://schemas.microsoft.com/office/drawing/2014/main" id="{6A33629B-D24B-6E24-B17D-611601F29651}"/>
                </a:ext>
              </a:extLst>
            </p:cNvPr>
            <p:cNvSpPr/>
            <p:nvPr/>
          </p:nvSpPr>
          <p:spPr>
            <a:xfrm>
              <a:off x="196753" y="2068480"/>
              <a:ext cx="3948900" cy="16524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7;p139">
              <a:extLst>
                <a:ext uri="{FF2B5EF4-FFF2-40B4-BE49-F238E27FC236}">
                  <a16:creationId xmlns:a16="http://schemas.microsoft.com/office/drawing/2014/main" id="{538EF7DC-B13A-FB4B-91D3-C699379B824C}"/>
                </a:ext>
              </a:extLst>
            </p:cNvPr>
            <p:cNvSpPr txBox="1"/>
            <p:nvPr/>
          </p:nvSpPr>
          <p:spPr>
            <a:xfrm>
              <a:off x="1390367" y="2947492"/>
              <a:ext cx="495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6AA84F"/>
                </a:buClr>
                <a:buSzPts val="3900"/>
                <a:buFont typeface="Calibri"/>
                <a:buNone/>
              </a:pPr>
              <a:r>
                <a:rPr lang="en" sz="2800" b="1" i="0" u="none" strike="noStrike" cap="none">
                  <a:solidFill>
                    <a:srgbClr val="648FFF"/>
                  </a:solidFill>
                  <a:latin typeface="Open Sans"/>
                  <a:ea typeface="Open Sans"/>
                  <a:cs typeface="Open Sans"/>
                  <a:sym typeface="Open Sans"/>
                </a:rPr>
                <a:t>1</a:t>
              </a:r>
              <a:endParaRPr sz="2800" b="1" i="0" u="none" strike="noStrike" cap="none">
                <a:solidFill>
                  <a:srgbClr val="648FFF"/>
                </a:solidFill>
                <a:latin typeface="Open Sans"/>
                <a:ea typeface="Open Sans"/>
                <a:cs typeface="Open Sans"/>
                <a:sym typeface="Open Sans"/>
              </a:endParaRPr>
            </a:p>
          </p:txBody>
        </p:sp>
        <p:sp>
          <p:nvSpPr>
            <p:cNvPr id="8" name="Google Shape;1228;p139">
              <a:extLst>
                <a:ext uri="{FF2B5EF4-FFF2-40B4-BE49-F238E27FC236}">
                  <a16:creationId xmlns:a16="http://schemas.microsoft.com/office/drawing/2014/main" id="{F984BB2A-7697-668E-BD6A-C4205EE5249E}"/>
                </a:ext>
              </a:extLst>
            </p:cNvPr>
            <p:cNvSpPr/>
            <p:nvPr/>
          </p:nvSpPr>
          <p:spPr>
            <a:xfrm rot="10800000">
              <a:off x="659313" y="2921041"/>
              <a:ext cx="674400" cy="639300"/>
            </a:xfrm>
            <a:prstGeom prst="ellipse">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9;p139">
              <a:extLst>
                <a:ext uri="{FF2B5EF4-FFF2-40B4-BE49-F238E27FC236}">
                  <a16:creationId xmlns:a16="http://schemas.microsoft.com/office/drawing/2014/main" id="{E2B0C5D7-DA31-CCBD-620E-8BF87D136518}"/>
                </a:ext>
              </a:extLst>
            </p:cNvPr>
            <p:cNvSpPr/>
            <p:nvPr/>
          </p:nvSpPr>
          <p:spPr>
            <a:xfrm rot="10800000">
              <a:off x="829111" y="2982396"/>
              <a:ext cx="334800" cy="516900"/>
            </a:xfrm>
            <a:prstGeom prst="upArrow">
              <a:avLst>
                <a:gd name="adj1" fmla="val 50000"/>
                <a:gd name="adj2" fmla="val 50000"/>
              </a:avLst>
            </a:prstGeom>
            <a:solidFill>
              <a:srgbClr val="648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0;p139">
              <a:extLst>
                <a:ext uri="{FF2B5EF4-FFF2-40B4-BE49-F238E27FC236}">
                  <a16:creationId xmlns:a16="http://schemas.microsoft.com/office/drawing/2014/main" id="{5C4F7002-062F-BE4B-89C1-7A2584C1ECD1}"/>
                </a:ext>
              </a:extLst>
            </p:cNvPr>
            <p:cNvSpPr txBox="1"/>
            <p:nvPr/>
          </p:nvSpPr>
          <p:spPr>
            <a:xfrm>
              <a:off x="1383350" y="2292619"/>
              <a:ext cx="334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0"/>
                </a:buClr>
                <a:buSzPts val="3900"/>
                <a:buFont typeface="Calibri"/>
                <a:buNone/>
              </a:pPr>
              <a:r>
                <a:rPr lang="en" sz="2800" b="1" i="0" u="none" strike="noStrike" cap="none">
                  <a:solidFill>
                    <a:srgbClr val="FFB000"/>
                  </a:solidFill>
                  <a:latin typeface="Open Sans"/>
                  <a:ea typeface="Open Sans"/>
                  <a:cs typeface="Open Sans"/>
                  <a:sym typeface="Open Sans"/>
                </a:rPr>
                <a:t>0</a:t>
              </a:r>
              <a:endParaRPr sz="2800" b="1" i="0" u="none" strike="noStrike" cap="none">
                <a:solidFill>
                  <a:srgbClr val="FFB000"/>
                </a:solidFill>
                <a:latin typeface="Open Sans"/>
                <a:ea typeface="Open Sans"/>
                <a:cs typeface="Open Sans"/>
                <a:sym typeface="Open Sans"/>
              </a:endParaRPr>
            </a:p>
          </p:txBody>
        </p:sp>
        <p:sp>
          <p:nvSpPr>
            <p:cNvPr id="11" name="Google Shape;1231;p139">
              <a:extLst>
                <a:ext uri="{FF2B5EF4-FFF2-40B4-BE49-F238E27FC236}">
                  <a16:creationId xmlns:a16="http://schemas.microsoft.com/office/drawing/2014/main" id="{00159F3C-7DB1-F3BA-D047-566AC97245FC}"/>
                </a:ext>
              </a:extLst>
            </p:cNvPr>
            <p:cNvSpPr/>
            <p:nvPr/>
          </p:nvSpPr>
          <p:spPr>
            <a:xfrm>
              <a:off x="666525" y="2175125"/>
              <a:ext cx="674400" cy="639300"/>
            </a:xfrm>
            <a:prstGeom prst="ellipse">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2;p139">
              <a:extLst>
                <a:ext uri="{FF2B5EF4-FFF2-40B4-BE49-F238E27FC236}">
                  <a16:creationId xmlns:a16="http://schemas.microsoft.com/office/drawing/2014/main" id="{283420B5-3E8F-9DF0-DCAB-2450796A8A50}"/>
                </a:ext>
              </a:extLst>
            </p:cNvPr>
            <p:cNvSpPr/>
            <p:nvPr/>
          </p:nvSpPr>
          <p:spPr>
            <a:xfrm>
              <a:off x="836327" y="2236169"/>
              <a:ext cx="334800" cy="516900"/>
            </a:xfrm>
            <a:prstGeom prst="upArrow">
              <a:avLst>
                <a:gd name="adj1" fmla="val 50000"/>
                <a:gd name="adj2" fmla="val 50000"/>
              </a:avLst>
            </a:prstGeom>
            <a:solidFill>
              <a:srgbClr val="FFB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233;p139">
              <a:extLst>
                <a:ext uri="{FF2B5EF4-FFF2-40B4-BE49-F238E27FC236}">
                  <a16:creationId xmlns:a16="http://schemas.microsoft.com/office/drawing/2014/main" id="{36EF890E-E244-CE4E-7311-1C8511EFBBBD}"/>
                </a:ext>
              </a:extLst>
            </p:cNvPr>
            <p:cNvGrpSpPr/>
            <p:nvPr/>
          </p:nvGrpSpPr>
          <p:grpSpPr>
            <a:xfrm>
              <a:off x="2342429" y="2236181"/>
              <a:ext cx="1170215" cy="1109199"/>
              <a:chOff x="7157350" y="1679638"/>
              <a:chExt cx="1023900" cy="970513"/>
            </a:xfrm>
          </p:grpSpPr>
          <p:sp>
            <p:nvSpPr>
              <p:cNvPr id="15" name="Google Shape;1234;p139">
                <a:extLst>
                  <a:ext uri="{FF2B5EF4-FFF2-40B4-BE49-F238E27FC236}">
                    <a16:creationId xmlns:a16="http://schemas.microsoft.com/office/drawing/2014/main" id="{6E8088AA-E11E-9231-B0F1-573FD8D3E0AD}"/>
                  </a:ext>
                </a:extLst>
              </p:cNvPr>
              <p:cNvSpPr/>
              <p:nvPr/>
            </p:nvSpPr>
            <p:spPr>
              <a:xfrm>
                <a:off x="7157350" y="1679638"/>
                <a:ext cx="1023900" cy="970500"/>
              </a:xfrm>
              <a:prstGeom prst="ellipse">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5;p139">
                <a:extLst>
                  <a:ext uri="{FF2B5EF4-FFF2-40B4-BE49-F238E27FC236}">
                    <a16:creationId xmlns:a16="http://schemas.microsoft.com/office/drawing/2014/main" id="{519D97D6-E59B-8C14-11F2-46A2CC7209B2}"/>
                  </a:ext>
                </a:extLst>
              </p:cNvPr>
              <p:cNvSpPr/>
              <p:nvPr/>
            </p:nvSpPr>
            <p:spPr>
              <a:xfrm rot="10800000">
                <a:off x="7390300" y="1679650"/>
                <a:ext cx="558000" cy="970500"/>
              </a:xfrm>
              <a:prstGeom prst="upDownArrow">
                <a:avLst>
                  <a:gd name="adj1" fmla="val 50000"/>
                  <a:gd name="adj2" fmla="val 49394"/>
                </a:avLst>
              </a:prstGeom>
              <a:gradFill>
                <a:gsLst>
                  <a:gs pos="0">
                    <a:srgbClr val="648FFF"/>
                  </a:gs>
                  <a:gs pos="100000">
                    <a:srgbClr val="FFB000"/>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1236;p139">
              <a:extLst>
                <a:ext uri="{FF2B5EF4-FFF2-40B4-BE49-F238E27FC236}">
                  <a16:creationId xmlns:a16="http://schemas.microsoft.com/office/drawing/2014/main" id="{5E838233-72CF-3244-F04A-CB124B221018}"/>
                </a:ext>
              </a:extLst>
            </p:cNvPr>
            <p:cNvSpPr txBox="1"/>
            <p:nvPr/>
          </p:nvSpPr>
          <p:spPr>
            <a:xfrm>
              <a:off x="2240275" y="3334926"/>
              <a:ext cx="1905378" cy="4883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t>Superposition</a:t>
              </a:r>
              <a:endParaRPr sz="1100" b="1" dirty="0"/>
            </a:p>
          </p:txBody>
        </p:sp>
      </p:grpSp>
      <p:pic>
        <p:nvPicPr>
          <p:cNvPr id="17" name="Picture 16" descr="A close-up of a logo&#10;&#10;Description automatically generated">
            <a:extLst>
              <a:ext uri="{FF2B5EF4-FFF2-40B4-BE49-F238E27FC236}">
                <a16:creationId xmlns:a16="http://schemas.microsoft.com/office/drawing/2014/main" id="{3ADE940A-9EAF-6D1C-4213-E316CA6E28B6}"/>
              </a:ext>
            </a:extLst>
          </p:cNvPr>
          <p:cNvPicPr>
            <a:picLocks noChangeAspect="1"/>
          </p:cNvPicPr>
          <p:nvPr/>
        </p:nvPicPr>
        <p:blipFill>
          <a:blip r:embed="rId3"/>
          <a:stretch>
            <a:fillRect/>
          </a:stretch>
        </p:blipFill>
        <p:spPr>
          <a:xfrm>
            <a:off x="2347330" y="4563041"/>
            <a:ext cx="2133958" cy="1493771"/>
          </a:xfrm>
          <a:prstGeom prst="rect">
            <a:avLst/>
          </a:prstGeom>
        </p:spPr>
      </p:pic>
      <p:sp>
        <p:nvSpPr>
          <p:cNvPr id="18" name="TextBox 17">
            <a:extLst>
              <a:ext uri="{FF2B5EF4-FFF2-40B4-BE49-F238E27FC236}">
                <a16:creationId xmlns:a16="http://schemas.microsoft.com/office/drawing/2014/main" id="{4F868985-C684-C0CD-1620-036D071389C8}"/>
              </a:ext>
            </a:extLst>
          </p:cNvPr>
          <p:cNvSpPr txBox="1"/>
          <p:nvPr/>
        </p:nvSpPr>
        <p:spPr>
          <a:xfrm>
            <a:off x="2552234" y="6106117"/>
            <a:ext cx="1423531" cy="338554"/>
          </a:xfrm>
          <a:prstGeom prst="rect">
            <a:avLst/>
          </a:prstGeom>
          <a:noFill/>
        </p:spPr>
        <p:txBody>
          <a:bodyPr wrap="none" rtlCol="0">
            <a:spAutoFit/>
          </a:bodyPr>
          <a:lstStyle/>
          <a:p>
            <a:r>
              <a:rPr lang="en-US" sz="1600" dirty="0"/>
              <a:t>Entanglement</a:t>
            </a:r>
          </a:p>
        </p:txBody>
      </p:sp>
      <p:sp>
        <p:nvSpPr>
          <p:cNvPr id="36" name="Title 1">
            <a:extLst>
              <a:ext uri="{FF2B5EF4-FFF2-40B4-BE49-F238E27FC236}">
                <a16:creationId xmlns:a16="http://schemas.microsoft.com/office/drawing/2014/main" id="{61B817EB-FC57-59F4-961B-C783B5395684}"/>
              </a:ext>
            </a:extLst>
          </p:cNvPr>
          <p:cNvSpPr txBox="1">
            <a:spLocks/>
          </p:cNvSpPr>
          <p:nvPr/>
        </p:nvSpPr>
        <p:spPr>
          <a:xfrm>
            <a:off x="1422248" y="3762672"/>
            <a:ext cx="1336316" cy="3694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b="1" dirty="0">
                <a:solidFill>
                  <a:schemeClr val="tx1"/>
                </a:solidFill>
                <a:latin typeface="Calibri" panose="020F0502020204030204" pitchFamily="34" charset="0"/>
                <a:cs typeface="Calibri" panose="020F0502020204030204" pitchFamily="34" charset="0"/>
              </a:rPr>
              <a:t>Classical computing</a:t>
            </a:r>
            <a:br>
              <a:rPr lang="en-US" sz="1200" b="1" dirty="0">
                <a:solidFill>
                  <a:schemeClr val="tx1"/>
                </a:solidFill>
                <a:latin typeface="Calibri" panose="020F0502020204030204" pitchFamily="34" charset="0"/>
                <a:cs typeface="Calibri" panose="020F0502020204030204" pitchFamily="34" charset="0"/>
              </a:rPr>
            </a:br>
            <a:r>
              <a:rPr lang="en-US" sz="1200" b="1" dirty="0">
                <a:solidFill>
                  <a:schemeClr val="tx1"/>
                </a:solidFill>
                <a:latin typeface="Calibri" panose="020F0502020204030204" pitchFamily="34" charset="0"/>
                <a:cs typeface="Calibri" panose="020F0502020204030204" pitchFamily="34" charset="0"/>
              </a:rPr>
              <a:t>(digital bits)</a:t>
            </a:r>
          </a:p>
        </p:txBody>
      </p:sp>
      <p:sp>
        <p:nvSpPr>
          <p:cNvPr id="38" name="Text Box 11">
            <a:extLst>
              <a:ext uri="{FF2B5EF4-FFF2-40B4-BE49-F238E27FC236}">
                <a16:creationId xmlns:a16="http://schemas.microsoft.com/office/drawing/2014/main" id="{72F3F3D4-78D7-B25A-DAB5-662B58BFACA4}"/>
              </a:ext>
            </a:extLst>
          </p:cNvPr>
          <p:cNvSpPr txBox="1"/>
          <p:nvPr/>
        </p:nvSpPr>
        <p:spPr>
          <a:xfrm>
            <a:off x="3444589" y="3762672"/>
            <a:ext cx="1549848" cy="461665"/>
          </a:xfrm>
          <a:prstGeom prst="rect">
            <a:avLst/>
          </a:prstGeom>
          <a:noFill/>
        </p:spPr>
        <p:txBody>
          <a:bodyPr wrap="none" rtlCol="0" anchor="t">
            <a:spAutoFit/>
          </a:bodyPr>
          <a:lstStyle/>
          <a:p>
            <a:pPr algn="ctr"/>
            <a:r>
              <a:rPr lang="en-US" sz="1200" b="1" dirty="0">
                <a:latin typeface="Calibri" panose="020F0502020204030204" pitchFamily="34" charset="0"/>
                <a:ea typeface="+mj-ea"/>
                <a:cs typeface="Calibri" panose="020F0502020204030204" pitchFamily="34" charset="0"/>
                <a:sym typeface="+mn-ea"/>
              </a:rPr>
              <a:t>Quantum computing </a:t>
            </a:r>
          </a:p>
          <a:p>
            <a:pPr algn="ctr"/>
            <a:r>
              <a:rPr lang="en-US" sz="1200" b="1" dirty="0">
                <a:latin typeface="Calibri" panose="020F0502020204030204" pitchFamily="34" charset="0"/>
                <a:ea typeface="+mj-ea"/>
                <a:cs typeface="Calibri" panose="020F0502020204030204" pitchFamily="34" charset="0"/>
                <a:sym typeface="+mn-ea"/>
              </a:rPr>
              <a:t>(quantum bits/qubit)</a:t>
            </a:r>
            <a:endParaRPr lang="en-US" sz="1200" dirty="0">
              <a:latin typeface="Calibri" panose="020F0502020204030204" pitchFamily="34" charset="0"/>
              <a:cs typeface="Calibri" panose="020F0502020204030204" pitchFamily="34" charset="0"/>
            </a:endParaRPr>
          </a:p>
        </p:txBody>
      </p:sp>
      <p:pic>
        <p:nvPicPr>
          <p:cNvPr id="40" name="Picture 39" descr="A diagram of a network&#10;&#10;Description automatically generated">
            <a:extLst>
              <a:ext uri="{FF2B5EF4-FFF2-40B4-BE49-F238E27FC236}">
                <a16:creationId xmlns:a16="http://schemas.microsoft.com/office/drawing/2014/main" id="{CCA423E9-DE28-8642-DF76-56CF784375C9}"/>
              </a:ext>
            </a:extLst>
          </p:cNvPr>
          <p:cNvPicPr>
            <a:picLocks noChangeAspect="1"/>
          </p:cNvPicPr>
          <p:nvPr/>
        </p:nvPicPr>
        <p:blipFill>
          <a:blip r:embed="rId4"/>
          <a:stretch>
            <a:fillRect/>
          </a:stretch>
        </p:blipFill>
        <p:spPr>
          <a:xfrm>
            <a:off x="6749080" y="4709660"/>
            <a:ext cx="3895862" cy="1332498"/>
          </a:xfrm>
          <a:prstGeom prst="rect">
            <a:avLst/>
          </a:prstGeom>
        </p:spPr>
      </p:pic>
      <p:sp>
        <p:nvSpPr>
          <p:cNvPr id="41" name="TextBox 40">
            <a:extLst>
              <a:ext uri="{FF2B5EF4-FFF2-40B4-BE49-F238E27FC236}">
                <a16:creationId xmlns:a16="http://schemas.microsoft.com/office/drawing/2014/main" id="{C401AD34-25B1-7469-9614-5314E03E2466}"/>
              </a:ext>
            </a:extLst>
          </p:cNvPr>
          <p:cNvSpPr txBox="1"/>
          <p:nvPr/>
        </p:nvSpPr>
        <p:spPr>
          <a:xfrm>
            <a:off x="7564338" y="6077226"/>
            <a:ext cx="2354106" cy="338554"/>
          </a:xfrm>
          <a:prstGeom prst="rect">
            <a:avLst/>
          </a:prstGeom>
          <a:noFill/>
        </p:spPr>
        <p:txBody>
          <a:bodyPr wrap="none" rtlCol="0">
            <a:spAutoFit/>
          </a:bodyPr>
          <a:lstStyle/>
          <a:p>
            <a:r>
              <a:rPr lang="en-US" sz="1600" dirty="0"/>
              <a:t>Quantum Circuit and Gate</a:t>
            </a:r>
          </a:p>
        </p:txBody>
      </p:sp>
    </p:spTree>
    <p:extLst>
      <p:ext uri="{BB962C8B-B14F-4D97-AF65-F5344CB8AC3E}">
        <p14:creationId xmlns:p14="http://schemas.microsoft.com/office/powerpoint/2010/main" val="17055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78BE1526-5E76-F883-20C0-F21DEC5A50DF}"/>
              </a:ext>
            </a:extLst>
          </p:cNvPr>
          <p:cNvSpPr>
            <a:spLocks noGrp="1"/>
          </p:cNvSpPr>
          <p:nvPr>
            <p:ph idx="1"/>
          </p:nvPr>
        </p:nvSpPr>
        <p:spPr>
          <a:xfrm>
            <a:off x="809545" y="1837230"/>
            <a:ext cx="5696228" cy="4318318"/>
          </a:xfrm>
        </p:spPr>
        <p:txBody>
          <a:bodyPr>
            <a:normAutofit/>
          </a:bodyPr>
          <a:lstStyle/>
          <a:p>
            <a:r>
              <a:rPr lang="en-US" sz="2000" dirty="0"/>
              <a:t>CC – Classical data, Classical Algorithm</a:t>
            </a:r>
          </a:p>
          <a:p>
            <a:r>
              <a:rPr lang="en-US" sz="2000" dirty="0"/>
              <a:t>CQ – Classical Data, Quantum Algorithm</a:t>
            </a:r>
          </a:p>
          <a:p>
            <a:r>
              <a:rPr lang="en-US" sz="2000" dirty="0"/>
              <a:t>QC – Quantum Data, Classical Algorithm</a:t>
            </a:r>
          </a:p>
          <a:p>
            <a:r>
              <a:rPr lang="en-US" sz="2000" dirty="0"/>
              <a:t>QQ- Quantum Data, Quantum Algorithm</a:t>
            </a:r>
          </a:p>
          <a:p>
            <a:endParaRPr lang="en-US" sz="2000" dirty="0"/>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9765E23B-A280-E732-4D3C-FA66FD3185BC}"/>
              </a:ext>
            </a:extLst>
          </p:cNvPr>
          <p:cNvPicPr>
            <a:picLocks noChangeAspect="1"/>
          </p:cNvPicPr>
          <p:nvPr/>
        </p:nvPicPr>
        <p:blipFill>
          <a:blip r:embed="rId2"/>
          <a:stretch>
            <a:fillRect/>
          </a:stretch>
        </p:blipFill>
        <p:spPr>
          <a:xfrm>
            <a:off x="8133049" y="1837230"/>
            <a:ext cx="3249406" cy="3183539"/>
          </a:xfrm>
          <a:prstGeom prst="rect">
            <a:avLst/>
          </a:prstGeom>
        </p:spPr>
      </p:pic>
    </p:spTree>
    <p:extLst>
      <p:ext uri="{BB962C8B-B14F-4D97-AF65-F5344CB8AC3E}">
        <p14:creationId xmlns:p14="http://schemas.microsoft.com/office/powerpoint/2010/main" val="4093714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9C6-5D6E-E979-0067-D710104307DF}"/>
              </a:ext>
            </a:extLst>
          </p:cNvPr>
          <p:cNvSpPr>
            <a:spLocks noGrp="1"/>
          </p:cNvSpPr>
          <p:nvPr>
            <p:ph type="title"/>
          </p:nvPr>
        </p:nvSpPr>
        <p:spPr/>
        <p:txBody>
          <a:bodyPr/>
          <a:lstStyle/>
          <a:p>
            <a:r>
              <a:rPr lang="en-US" dirty="0"/>
              <a:t>Skill Check 1</a:t>
            </a:r>
          </a:p>
        </p:txBody>
      </p:sp>
      <p:sp>
        <p:nvSpPr>
          <p:cNvPr id="3" name="Content Placeholder 2">
            <a:extLst>
              <a:ext uri="{FF2B5EF4-FFF2-40B4-BE49-F238E27FC236}">
                <a16:creationId xmlns:a16="http://schemas.microsoft.com/office/drawing/2014/main" id="{E4570095-62D7-FFD8-EC72-D1F92F7A3CBD}"/>
              </a:ext>
            </a:extLst>
          </p:cNvPr>
          <p:cNvSpPr>
            <a:spLocks noGrp="1"/>
          </p:cNvSpPr>
          <p:nvPr>
            <p:ph idx="1"/>
          </p:nvPr>
        </p:nvSpPr>
        <p:spPr>
          <a:xfrm>
            <a:off x="1752599" y="2373236"/>
            <a:ext cx="9319211" cy="3651504"/>
          </a:xfrm>
        </p:spPr>
        <p:txBody>
          <a:bodyPr/>
          <a:lstStyle/>
          <a:p>
            <a:pPr marL="457200" indent="-457200">
              <a:buFont typeface="+mj-lt"/>
              <a:buAutoNum type="arabicPeriod"/>
            </a:pPr>
            <a:r>
              <a:rPr lang="en-US" sz="1800" b="0" i="0" dirty="0">
                <a:effectLst/>
              </a:rPr>
              <a:t>A doctor took X-ray images and then designed a quantum circuit to understand the different patterns in the images.</a:t>
            </a:r>
          </a:p>
          <a:p>
            <a:r>
              <a:rPr lang="en-US" sz="1800" b="0" i="0" dirty="0">
                <a:effectLst/>
              </a:rPr>
              <a:t> Which category of Quantum Machine Learning does this application belong to</a:t>
            </a:r>
            <a:endParaRPr lang="en-US" sz="1800" dirty="0"/>
          </a:p>
          <a:p>
            <a:pPr marL="0" indent="0">
              <a:buNone/>
            </a:pPr>
            <a:r>
              <a:rPr lang="en-US" sz="1800" dirty="0"/>
              <a:t>Ans:</a:t>
            </a:r>
            <a:endParaRPr lang="en-US" dirty="0"/>
          </a:p>
        </p:txBody>
      </p:sp>
    </p:spTree>
    <p:extLst>
      <p:ext uri="{BB962C8B-B14F-4D97-AF65-F5344CB8AC3E}">
        <p14:creationId xmlns:p14="http://schemas.microsoft.com/office/powerpoint/2010/main" val="148727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99C6-5D6E-E979-0067-D710104307DF}"/>
              </a:ext>
            </a:extLst>
          </p:cNvPr>
          <p:cNvSpPr>
            <a:spLocks noGrp="1"/>
          </p:cNvSpPr>
          <p:nvPr>
            <p:ph type="title"/>
          </p:nvPr>
        </p:nvSpPr>
        <p:spPr/>
        <p:txBody>
          <a:bodyPr/>
          <a:lstStyle/>
          <a:p>
            <a:r>
              <a:rPr lang="en-US" dirty="0"/>
              <a:t>Skill Check 2</a:t>
            </a:r>
          </a:p>
        </p:txBody>
      </p:sp>
      <p:sp>
        <p:nvSpPr>
          <p:cNvPr id="3" name="Content Placeholder 2">
            <a:extLst>
              <a:ext uri="{FF2B5EF4-FFF2-40B4-BE49-F238E27FC236}">
                <a16:creationId xmlns:a16="http://schemas.microsoft.com/office/drawing/2014/main" id="{E4570095-62D7-FFD8-EC72-D1F92F7A3CBD}"/>
              </a:ext>
            </a:extLst>
          </p:cNvPr>
          <p:cNvSpPr>
            <a:spLocks noGrp="1"/>
          </p:cNvSpPr>
          <p:nvPr>
            <p:ph idx="1"/>
          </p:nvPr>
        </p:nvSpPr>
        <p:spPr>
          <a:xfrm>
            <a:off x="1752599" y="2373236"/>
            <a:ext cx="9319211" cy="3651504"/>
          </a:xfrm>
        </p:spPr>
        <p:txBody>
          <a:bodyPr/>
          <a:lstStyle/>
          <a:p>
            <a:pPr marL="457200" indent="-457200">
              <a:buFont typeface="+mj-lt"/>
              <a:buAutoNum type="arabicPeriod"/>
            </a:pPr>
            <a:r>
              <a:rPr lang="en-US" dirty="0"/>
              <a:t>Support vector classifier is used to classify the the properties of two quantum dots</a:t>
            </a:r>
            <a:endParaRPr lang="en-US" sz="1800" b="0" i="0" dirty="0">
              <a:effectLst/>
            </a:endParaRPr>
          </a:p>
          <a:p>
            <a:r>
              <a:rPr lang="en-US" sz="1800" b="0" i="0" dirty="0">
                <a:effectLst/>
              </a:rPr>
              <a:t>Which category of Quantum Machine Learning does this application belong to</a:t>
            </a:r>
            <a:endParaRPr lang="en-US" sz="1800" dirty="0"/>
          </a:p>
          <a:p>
            <a:pPr marL="0" indent="0">
              <a:buNone/>
            </a:pPr>
            <a:r>
              <a:rPr lang="en-US" sz="1800" dirty="0"/>
              <a:t>Ans:</a:t>
            </a:r>
            <a:endParaRPr lang="en-US" dirty="0"/>
          </a:p>
        </p:txBody>
      </p:sp>
    </p:spTree>
    <p:extLst>
      <p:ext uri="{BB962C8B-B14F-4D97-AF65-F5344CB8AC3E}">
        <p14:creationId xmlns:p14="http://schemas.microsoft.com/office/powerpoint/2010/main" val="4229451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1DF2B-EE7B-26DB-943A-CEB414023EE8}"/>
              </a:ext>
            </a:extLst>
          </p:cNvPr>
          <p:cNvSpPr>
            <a:spLocks noGrp="1"/>
          </p:cNvSpPr>
          <p:nvPr>
            <p:ph type="title"/>
          </p:nvPr>
        </p:nvSpPr>
        <p:spPr>
          <a:xfrm>
            <a:off x="1920240" y="1"/>
            <a:ext cx="8770571" cy="1005840"/>
          </a:xfrm>
        </p:spPr>
        <p:txBody>
          <a:bodyPr/>
          <a:lstStyle/>
          <a:p>
            <a:r>
              <a:rPr lang="en-US" dirty="0"/>
              <a:t>Potential of QML</a:t>
            </a:r>
          </a:p>
        </p:txBody>
      </p:sp>
      <p:graphicFrame>
        <p:nvGraphicFramePr>
          <p:cNvPr id="4" name="Content Placeholder 3">
            <a:extLst>
              <a:ext uri="{FF2B5EF4-FFF2-40B4-BE49-F238E27FC236}">
                <a16:creationId xmlns:a16="http://schemas.microsoft.com/office/drawing/2014/main" id="{7D22D78E-BCAA-66D9-0A11-0A693E333221}"/>
              </a:ext>
            </a:extLst>
          </p:cNvPr>
          <p:cNvGraphicFramePr>
            <a:graphicFrameLocks noGrp="1"/>
          </p:cNvGraphicFramePr>
          <p:nvPr>
            <p:ph idx="1"/>
            <p:extLst>
              <p:ext uri="{D42A27DB-BD31-4B8C-83A1-F6EECF244321}">
                <p14:modId xmlns:p14="http://schemas.microsoft.com/office/powerpoint/2010/main" val="2531565295"/>
              </p:ext>
            </p:extLst>
          </p:nvPr>
        </p:nvGraphicFramePr>
        <p:xfrm>
          <a:off x="960437" y="1143000"/>
          <a:ext cx="10576243" cy="5272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87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diagram of a machine learning algorithm&#10;&#10;Description automatically generated">
            <a:extLst>
              <a:ext uri="{FF2B5EF4-FFF2-40B4-BE49-F238E27FC236}">
                <a16:creationId xmlns:a16="http://schemas.microsoft.com/office/drawing/2014/main" id="{2476D615-5AE0-226E-DD44-B7ECD2F4DBBD}"/>
              </a:ext>
            </a:extLst>
          </p:cNvPr>
          <p:cNvPicPr>
            <a:picLocks noChangeAspect="1"/>
          </p:cNvPicPr>
          <p:nvPr/>
        </p:nvPicPr>
        <p:blipFill>
          <a:blip r:embed="rId2"/>
          <a:stretch>
            <a:fillRect/>
          </a:stretch>
        </p:blipFill>
        <p:spPr>
          <a:xfrm>
            <a:off x="2575560" y="1013005"/>
            <a:ext cx="6400800" cy="5609602"/>
          </a:xfrm>
          <a:prstGeom prst="rect">
            <a:avLst/>
          </a:prstGeom>
        </p:spPr>
      </p:pic>
      <p:sp>
        <p:nvSpPr>
          <p:cNvPr id="8" name="TextBox 7">
            <a:extLst>
              <a:ext uri="{FF2B5EF4-FFF2-40B4-BE49-F238E27FC236}">
                <a16:creationId xmlns:a16="http://schemas.microsoft.com/office/drawing/2014/main" id="{FC7A468D-365B-C8E9-56F6-B3E1B5C49433}"/>
              </a:ext>
            </a:extLst>
          </p:cNvPr>
          <p:cNvSpPr txBox="1"/>
          <p:nvPr/>
        </p:nvSpPr>
        <p:spPr>
          <a:xfrm>
            <a:off x="4534274" y="235393"/>
            <a:ext cx="2683876" cy="538609"/>
          </a:xfrm>
          <a:prstGeom prst="rect">
            <a:avLst/>
          </a:prstGeom>
          <a:noFill/>
        </p:spPr>
        <p:txBody>
          <a:bodyPr wrap="none" rtlCol="0">
            <a:spAutoFit/>
          </a:bodyPr>
          <a:lstStyle/>
          <a:p>
            <a:r>
              <a:rPr lang="en-US" sz="2900" b="1" dirty="0"/>
              <a:t>QML Process</a:t>
            </a:r>
          </a:p>
        </p:txBody>
      </p:sp>
    </p:spTree>
    <p:extLst>
      <p:ext uri="{BB962C8B-B14F-4D97-AF65-F5344CB8AC3E}">
        <p14:creationId xmlns:p14="http://schemas.microsoft.com/office/powerpoint/2010/main" val="1742205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7735B16-31A2-8DA1-AEED-08094209C4AD}"/>
              </a:ext>
            </a:extLst>
          </p:cNvPr>
          <p:cNvPicPr>
            <a:picLocks noGrp="1" noChangeAspect="1"/>
          </p:cNvPicPr>
          <p:nvPr>
            <p:ph idx="1"/>
          </p:nvPr>
        </p:nvPicPr>
        <p:blipFill rotWithShape="1">
          <a:blip r:embed="rId2"/>
          <a:srcRect t="24314" r="9447"/>
          <a:stretch/>
        </p:blipFill>
        <p:spPr>
          <a:xfrm>
            <a:off x="643467" y="862348"/>
            <a:ext cx="10918464" cy="5133303"/>
          </a:xfrm>
          <a:prstGeom prst="rect">
            <a:avLst/>
          </a:prstGeom>
        </p:spPr>
      </p:pic>
      <p:sp>
        <p:nvSpPr>
          <p:cNvPr id="5" name="TextBox 4">
            <a:extLst>
              <a:ext uri="{FF2B5EF4-FFF2-40B4-BE49-F238E27FC236}">
                <a16:creationId xmlns:a16="http://schemas.microsoft.com/office/drawing/2014/main" id="{05093537-6F08-EF60-7E2D-8692617620F8}"/>
              </a:ext>
            </a:extLst>
          </p:cNvPr>
          <p:cNvSpPr txBox="1"/>
          <p:nvPr/>
        </p:nvSpPr>
        <p:spPr>
          <a:xfrm>
            <a:off x="3198699" y="169564"/>
            <a:ext cx="8413201" cy="523220"/>
          </a:xfrm>
          <a:prstGeom prst="rect">
            <a:avLst/>
          </a:prstGeom>
          <a:noFill/>
        </p:spPr>
        <p:txBody>
          <a:bodyPr wrap="none" rtlCol="0">
            <a:spAutoFit/>
          </a:bodyPr>
          <a:lstStyle/>
          <a:p>
            <a:r>
              <a:rPr lang="en-US" sz="2800" b="1" dirty="0"/>
              <a:t>Activity 1: Designing QML Algorithm Circuit</a:t>
            </a:r>
          </a:p>
        </p:txBody>
      </p:sp>
    </p:spTree>
    <p:extLst>
      <p:ext uri="{BB962C8B-B14F-4D97-AF65-F5344CB8AC3E}">
        <p14:creationId xmlns:p14="http://schemas.microsoft.com/office/powerpoint/2010/main" val="3429610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C7A468D-365B-C8E9-56F6-B3E1B5C49433}"/>
              </a:ext>
            </a:extLst>
          </p:cNvPr>
          <p:cNvSpPr txBox="1"/>
          <p:nvPr/>
        </p:nvSpPr>
        <p:spPr>
          <a:xfrm>
            <a:off x="4534274" y="473387"/>
            <a:ext cx="2972289" cy="538609"/>
          </a:xfrm>
          <a:prstGeom prst="rect">
            <a:avLst/>
          </a:prstGeom>
          <a:noFill/>
        </p:spPr>
        <p:txBody>
          <a:bodyPr wrap="none" rtlCol="0">
            <a:spAutoFit/>
          </a:bodyPr>
          <a:lstStyle/>
          <a:p>
            <a:r>
              <a:rPr lang="en-US" sz="2900" b="1" dirty="0"/>
              <a:t>QML Encoding</a:t>
            </a:r>
          </a:p>
        </p:txBody>
      </p:sp>
      <p:sp>
        <p:nvSpPr>
          <p:cNvPr id="2" name="Content Placeholder 2">
            <a:extLst>
              <a:ext uri="{FF2B5EF4-FFF2-40B4-BE49-F238E27FC236}">
                <a16:creationId xmlns:a16="http://schemas.microsoft.com/office/drawing/2014/main" id="{F5143837-E3D6-F7BD-3706-9CECB1AAFBD9}"/>
              </a:ext>
            </a:extLst>
          </p:cNvPr>
          <p:cNvSpPr>
            <a:spLocks noGrp="1"/>
          </p:cNvSpPr>
          <p:nvPr>
            <p:ph idx="1"/>
          </p:nvPr>
        </p:nvSpPr>
        <p:spPr>
          <a:xfrm>
            <a:off x="1859280" y="1186958"/>
            <a:ext cx="8770571" cy="3651504"/>
          </a:xfrm>
        </p:spPr>
        <p:txBody>
          <a:bodyPr/>
          <a:lstStyle/>
          <a:p>
            <a:r>
              <a:rPr lang="en-US" dirty="0"/>
              <a:t> Before a QML process, one need to encode data from classical data to quantum mechanical state (convert to quantum data).</a:t>
            </a:r>
          </a:p>
        </p:txBody>
      </p:sp>
      <p:pic>
        <p:nvPicPr>
          <p:cNvPr id="3" name="Picture 2" descr="A screenshot of a computer&#10;&#10;Description automatically generated">
            <a:extLst>
              <a:ext uri="{FF2B5EF4-FFF2-40B4-BE49-F238E27FC236}">
                <a16:creationId xmlns:a16="http://schemas.microsoft.com/office/drawing/2014/main" id="{01CB7A08-9793-D686-B3CC-CF37EC83DF13}"/>
              </a:ext>
            </a:extLst>
          </p:cNvPr>
          <p:cNvPicPr>
            <a:picLocks noChangeAspect="1"/>
          </p:cNvPicPr>
          <p:nvPr/>
        </p:nvPicPr>
        <p:blipFill>
          <a:blip r:embed="rId2"/>
          <a:stretch>
            <a:fillRect/>
          </a:stretch>
        </p:blipFill>
        <p:spPr>
          <a:xfrm>
            <a:off x="3330338" y="2057872"/>
            <a:ext cx="5531323" cy="4563341"/>
          </a:xfrm>
          <a:prstGeom prst="rect">
            <a:avLst/>
          </a:prstGeom>
        </p:spPr>
      </p:pic>
    </p:spTree>
    <p:extLst>
      <p:ext uri="{BB962C8B-B14F-4D97-AF65-F5344CB8AC3E}">
        <p14:creationId xmlns:p14="http://schemas.microsoft.com/office/powerpoint/2010/main" val="2294733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306A-EC76-942F-6FE5-BBC825C19B13}"/>
              </a:ext>
            </a:extLst>
          </p:cNvPr>
          <p:cNvSpPr>
            <a:spLocks noGrp="1"/>
          </p:cNvSpPr>
          <p:nvPr>
            <p:ph type="title"/>
          </p:nvPr>
        </p:nvSpPr>
        <p:spPr/>
        <p:txBody>
          <a:bodyPr>
            <a:normAutofit fontScale="90000"/>
          </a:bodyPr>
          <a:lstStyle/>
          <a:p>
            <a:pPr algn="ctr"/>
            <a:r>
              <a:rPr lang="en-US" dirty="0"/>
              <a:t>Activity1: Designing QML Algorithm with Quantum Composer</a:t>
            </a:r>
          </a:p>
        </p:txBody>
      </p:sp>
      <p:sp>
        <p:nvSpPr>
          <p:cNvPr id="4" name="Rectangle 3">
            <a:extLst>
              <a:ext uri="{FF2B5EF4-FFF2-40B4-BE49-F238E27FC236}">
                <a16:creationId xmlns:a16="http://schemas.microsoft.com/office/drawing/2014/main" id="{5419545A-F029-E444-D091-FF463AEE0C61}"/>
              </a:ext>
            </a:extLst>
          </p:cNvPr>
          <p:cNvSpPr/>
          <p:nvPr/>
        </p:nvSpPr>
        <p:spPr>
          <a:xfrm>
            <a:off x="889000" y="2895600"/>
            <a:ext cx="1473200" cy="139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Initialize Qubit</a:t>
            </a:r>
          </a:p>
        </p:txBody>
      </p:sp>
      <p:sp>
        <p:nvSpPr>
          <p:cNvPr id="6" name="Rectangle 5">
            <a:extLst>
              <a:ext uri="{FF2B5EF4-FFF2-40B4-BE49-F238E27FC236}">
                <a16:creationId xmlns:a16="http://schemas.microsoft.com/office/drawing/2014/main" id="{0D4D9651-73B4-8CD1-ED23-289D107E0251}"/>
              </a:ext>
            </a:extLst>
          </p:cNvPr>
          <p:cNvSpPr/>
          <p:nvPr/>
        </p:nvSpPr>
        <p:spPr>
          <a:xfrm>
            <a:off x="3183798" y="2895600"/>
            <a:ext cx="1473200" cy="139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Superposition</a:t>
            </a:r>
          </a:p>
        </p:txBody>
      </p:sp>
      <p:sp>
        <p:nvSpPr>
          <p:cNvPr id="7" name="Rectangle 6">
            <a:extLst>
              <a:ext uri="{FF2B5EF4-FFF2-40B4-BE49-F238E27FC236}">
                <a16:creationId xmlns:a16="http://schemas.microsoft.com/office/drawing/2014/main" id="{516F6539-CAE1-8137-4EAD-721D0BE72FA1}"/>
              </a:ext>
            </a:extLst>
          </p:cNvPr>
          <p:cNvSpPr/>
          <p:nvPr/>
        </p:nvSpPr>
        <p:spPr>
          <a:xfrm>
            <a:off x="5478596" y="2895600"/>
            <a:ext cx="1473200" cy="139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Encode data</a:t>
            </a:r>
          </a:p>
        </p:txBody>
      </p:sp>
      <p:sp>
        <p:nvSpPr>
          <p:cNvPr id="8" name="Rectangle 7">
            <a:extLst>
              <a:ext uri="{FF2B5EF4-FFF2-40B4-BE49-F238E27FC236}">
                <a16:creationId xmlns:a16="http://schemas.microsoft.com/office/drawing/2014/main" id="{2ECD356B-02BC-B799-85AC-DAAD9CE95975}"/>
              </a:ext>
            </a:extLst>
          </p:cNvPr>
          <p:cNvSpPr/>
          <p:nvPr/>
        </p:nvSpPr>
        <p:spPr>
          <a:xfrm>
            <a:off x="7773394" y="2895600"/>
            <a:ext cx="1473200" cy="139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Apply</a:t>
            </a:r>
          </a:p>
          <a:p>
            <a:pPr algn="ctr"/>
            <a:r>
              <a:rPr lang="en-US" sz="1400" dirty="0"/>
              <a:t>Entanglement</a:t>
            </a:r>
          </a:p>
        </p:txBody>
      </p:sp>
      <p:sp>
        <p:nvSpPr>
          <p:cNvPr id="9" name="Rectangle 8">
            <a:extLst>
              <a:ext uri="{FF2B5EF4-FFF2-40B4-BE49-F238E27FC236}">
                <a16:creationId xmlns:a16="http://schemas.microsoft.com/office/drawing/2014/main" id="{C49DD361-AB2C-3EE8-D871-5063F59F195E}"/>
              </a:ext>
            </a:extLst>
          </p:cNvPr>
          <p:cNvSpPr/>
          <p:nvPr/>
        </p:nvSpPr>
        <p:spPr>
          <a:xfrm>
            <a:off x="10068192" y="2895600"/>
            <a:ext cx="1473200" cy="139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Measure</a:t>
            </a:r>
          </a:p>
        </p:txBody>
      </p:sp>
      <p:cxnSp>
        <p:nvCxnSpPr>
          <p:cNvPr id="11" name="Straight Arrow Connector 10">
            <a:extLst>
              <a:ext uri="{FF2B5EF4-FFF2-40B4-BE49-F238E27FC236}">
                <a16:creationId xmlns:a16="http://schemas.microsoft.com/office/drawing/2014/main" id="{CFA19D8B-0712-AC2E-75F8-A272CDCA75D1}"/>
              </a:ext>
            </a:extLst>
          </p:cNvPr>
          <p:cNvCxnSpPr>
            <a:cxnSpLocks/>
            <a:stCxn id="4" idx="3"/>
          </p:cNvCxnSpPr>
          <p:nvPr/>
        </p:nvCxnSpPr>
        <p:spPr>
          <a:xfrm>
            <a:off x="2362200" y="3591560"/>
            <a:ext cx="821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A4B059-DE72-411C-8E2A-2BB477F34B14}"/>
              </a:ext>
            </a:extLst>
          </p:cNvPr>
          <p:cNvCxnSpPr>
            <a:cxnSpLocks/>
          </p:cNvCxnSpPr>
          <p:nvPr/>
        </p:nvCxnSpPr>
        <p:spPr>
          <a:xfrm>
            <a:off x="4656998" y="3591560"/>
            <a:ext cx="821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4E2B14-A81C-1F45-B28A-BB1EF1A0EAE3}"/>
              </a:ext>
            </a:extLst>
          </p:cNvPr>
          <p:cNvCxnSpPr>
            <a:cxnSpLocks/>
          </p:cNvCxnSpPr>
          <p:nvPr/>
        </p:nvCxnSpPr>
        <p:spPr>
          <a:xfrm>
            <a:off x="6951796" y="3591560"/>
            <a:ext cx="821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89BD71-1593-0D2A-0B63-7FC841984846}"/>
              </a:ext>
            </a:extLst>
          </p:cNvPr>
          <p:cNvCxnSpPr>
            <a:cxnSpLocks/>
          </p:cNvCxnSpPr>
          <p:nvPr/>
        </p:nvCxnSpPr>
        <p:spPr>
          <a:xfrm>
            <a:off x="9246594" y="3591560"/>
            <a:ext cx="821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FEB175-B3E3-1644-A34B-46F42AA93CB9}"/>
              </a:ext>
            </a:extLst>
          </p:cNvPr>
          <p:cNvSpPr txBox="1"/>
          <p:nvPr/>
        </p:nvSpPr>
        <p:spPr>
          <a:xfrm>
            <a:off x="538296" y="4450833"/>
            <a:ext cx="2071089" cy="923330"/>
          </a:xfrm>
          <a:prstGeom prst="rect">
            <a:avLst/>
          </a:prstGeom>
          <a:noFill/>
        </p:spPr>
        <p:txBody>
          <a:bodyPr wrap="square" rtlCol="0">
            <a:spAutoFit/>
          </a:bodyPr>
          <a:lstStyle/>
          <a:p>
            <a:pPr algn="ctr"/>
            <a:r>
              <a:rPr lang="en-US" sz="1800" dirty="0">
                <a:effectLst/>
                <a:latin typeface="Aptos" panose="020B0004020202020204" pitchFamily="34" charset="0"/>
                <a:ea typeface="Aptos" panose="020B0004020202020204" pitchFamily="34" charset="0"/>
                <a:cs typeface="Times New Roman" panose="02020603050405020304" pitchFamily="18" charset="0"/>
              </a:rPr>
              <a:t>Start with all qubits in the |0⟩ state</a:t>
            </a:r>
            <a:r>
              <a:rPr lang="en-US" dirty="0">
                <a:effectLst/>
              </a:rPr>
              <a:t> </a:t>
            </a:r>
            <a:endParaRPr lang="en-US" dirty="0"/>
          </a:p>
        </p:txBody>
      </p:sp>
      <p:sp>
        <p:nvSpPr>
          <p:cNvPr id="20" name="TextBox 19">
            <a:extLst>
              <a:ext uri="{FF2B5EF4-FFF2-40B4-BE49-F238E27FC236}">
                <a16:creationId xmlns:a16="http://schemas.microsoft.com/office/drawing/2014/main" id="{16F7DD72-F7BB-8D39-CF0D-891881EB9E18}"/>
              </a:ext>
            </a:extLst>
          </p:cNvPr>
          <p:cNvSpPr txBox="1"/>
          <p:nvPr/>
        </p:nvSpPr>
        <p:spPr>
          <a:xfrm>
            <a:off x="2719971" y="4450833"/>
            <a:ext cx="2437201" cy="646331"/>
          </a:xfrm>
          <a:prstGeom prst="rect">
            <a:avLst/>
          </a:prstGeom>
          <a:noFill/>
        </p:spPr>
        <p:txBody>
          <a:bodyPr wrap="square" rtlCol="0">
            <a:spAutoFit/>
          </a:bodyPr>
          <a:lstStyle/>
          <a:p>
            <a:pPr algn="ctr"/>
            <a:r>
              <a:rPr lang="en-US" sz="1800" dirty="0">
                <a:effectLst/>
                <a:latin typeface="Aptos" panose="020B0004020202020204" pitchFamily="34" charset="0"/>
                <a:ea typeface="Aptos" panose="020B0004020202020204" pitchFamily="34" charset="0"/>
                <a:cs typeface="Times New Roman" panose="02020603050405020304" pitchFamily="18" charset="0"/>
              </a:rPr>
              <a:t>Apply a Hadamard gate to each qubit </a:t>
            </a:r>
            <a:endParaRPr lang="en-US" dirty="0"/>
          </a:p>
        </p:txBody>
      </p:sp>
      <p:sp>
        <p:nvSpPr>
          <p:cNvPr id="22" name="TextBox 21">
            <a:extLst>
              <a:ext uri="{FF2B5EF4-FFF2-40B4-BE49-F238E27FC236}">
                <a16:creationId xmlns:a16="http://schemas.microsoft.com/office/drawing/2014/main" id="{EE01B3C6-B534-AE15-65B5-40FA479F77A5}"/>
              </a:ext>
            </a:extLst>
          </p:cNvPr>
          <p:cNvSpPr txBox="1"/>
          <p:nvPr/>
        </p:nvSpPr>
        <p:spPr>
          <a:xfrm>
            <a:off x="5339230" y="4450833"/>
            <a:ext cx="1751932" cy="1200329"/>
          </a:xfrm>
          <a:prstGeom prst="rect">
            <a:avLst/>
          </a:prstGeom>
          <a:noFill/>
        </p:spPr>
        <p:txBody>
          <a:bodyPr wrap="square" rtlCol="0">
            <a:spAutoFit/>
          </a:bodyPr>
          <a:lstStyle/>
          <a:p>
            <a:pPr algn="ctr"/>
            <a:r>
              <a:rPr lang="en-US" sz="1800" dirty="0">
                <a:latin typeface="Aptos" panose="020B0004020202020204" pitchFamily="34" charset="0"/>
              </a:rPr>
              <a:t>Angle</a:t>
            </a:r>
          </a:p>
          <a:p>
            <a:pPr algn="ctr"/>
            <a:r>
              <a:rPr lang="en-US" sz="1800" dirty="0">
                <a:latin typeface="Aptos" panose="020B0004020202020204" pitchFamily="34" charset="0"/>
              </a:rPr>
              <a:t>Encoding using rotation gates</a:t>
            </a:r>
          </a:p>
          <a:p>
            <a:endParaRPr lang="en-US" dirty="0">
              <a:latin typeface="Aptos" panose="020B0004020202020204" pitchFamily="34" charset="0"/>
            </a:endParaRPr>
          </a:p>
        </p:txBody>
      </p:sp>
      <p:sp>
        <p:nvSpPr>
          <p:cNvPr id="23" name="TextBox 22">
            <a:extLst>
              <a:ext uri="{FF2B5EF4-FFF2-40B4-BE49-F238E27FC236}">
                <a16:creationId xmlns:a16="http://schemas.microsoft.com/office/drawing/2014/main" id="{0F0AB1EC-084E-7C2A-56AD-842EDFBB6D91}"/>
              </a:ext>
            </a:extLst>
          </p:cNvPr>
          <p:cNvSpPr txBox="1"/>
          <p:nvPr/>
        </p:nvSpPr>
        <p:spPr>
          <a:xfrm>
            <a:off x="7705901" y="4468166"/>
            <a:ext cx="2052228" cy="369332"/>
          </a:xfrm>
          <a:prstGeom prst="rect">
            <a:avLst/>
          </a:prstGeom>
          <a:noFill/>
        </p:spPr>
        <p:txBody>
          <a:bodyPr wrap="none" rtlCol="0">
            <a:sp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Apply CNOT gates</a:t>
            </a:r>
            <a:r>
              <a:rPr lang="en-US" dirty="0">
                <a:effectLst/>
              </a:rPr>
              <a:t> </a:t>
            </a:r>
            <a:endParaRPr lang="en-US" dirty="0"/>
          </a:p>
        </p:txBody>
      </p:sp>
      <p:sp>
        <p:nvSpPr>
          <p:cNvPr id="24" name="TextBox 23">
            <a:extLst>
              <a:ext uri="{FF2B5EF4-FFF2-40B4-BE49-F238E27FC236}">
                <a16:creationId xmlns:a16="http://schemas.microsoft.com/office/drawing/2014/main" id="{0D100220-4D96-5E54-42CC-4596DAA2EED3}"/>
              </a:ext>
            </a:extLst>
          </p:cNvPr>
          <p:cNvSpPr txBox="1"/>
          <p:nvPr/>
        </p:nvSpPr>
        <p:spPr>
          <a:xfrm>
            <a:off x="9972885" y="4450833"/>
            <a:ext cx="1680819" cy="923330"/>
          </a:xfrm>
          <a:prstGeom prst="rect">
            <a:avLst/>
          </a:prstGeom>
          <a:noFill/>
        </p:spPr>
        <p:txBody>
          <a:bodyPr wrap="square" rtlCol="0">
            <a:spAutoFit/>
          </a:bodyPr>
          <a:lstStyle/>
          <a:p>
            <a:pPr algn="ctr"/>
            <a:r>
              <a:rPr lang="en-US" sz="1800" dirty="0">
                <a:effectLst/>
                <a:latin typeface="Aptos" panose="020B0004020202020204" pitchFamily="34" charset="0"/>
                <a:ea typeface="Aptos" panose="020B0004020202020204" pitchFamily="34" charset="0"/>
                <a:cs typeface="Times New Roman" panose="02020603050405020304" pitchFamily="18" charset="0"/>
              </a:rPr>
              <a:t>Measure to obtain the output</a:t>
            </a:r>
            <a:r>
              <a:rPr lang="en-US" dirty="0">
                <a:effectLst/>
              </a:rPr>
              <a:t> </a:t>
            </a:r>
            <a:endParaRPr lang="en-US" dirty="0"/>
          </a:p>
        </p:txBody>
      </p:sp>
    </p:spTree>
    <p:extLst>
      <p:ext uri="{BB962C8B-B14F-4D97-AF65-F5344CB8AC3E}">
        <p14:creationId xmlns:p14="http://schemas.microsoft.com/office/powerpoint/2010/main" val="140968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pic>
        <p:nvPicPr>
          <p:cNvPr id="2508" name="Google Shape;2508;p269"/>
          <p:cNvPicPr preferRelativeResize="0"/>
          <p:nvPr/>
        </p:nvPicPr>
        <p:blipFill>
          <a:blip r:embed="rId3">
            <a:alphaModFix/>
          </a:blip>
          <a:stretch>
            <a:fillRect/>
          </a:stretch>
        </p:blipFill>
        <p:spPr>
          <a:xfrm>
            <a:off x="-31475" y="731500"/>
            <a:ext cx="12192002" cy="5601377"/>
          </a:xfrm>
          <a:prstGeom prst="rect">
            <a:avLst/>
          </a:prstGeom>
          <a:noFill/>
          <a:ln>
            <a:noFill/>
          </a:ln>
        </p:spPr>
      </p:pic>
      <p:sp>
        <p:nvSpPr>
          <p:cNvPr id="2509" name="Google Shape;2509;p269"/>
          <p:cNvSpPr/>
          <p:nvPr/>
        </p:nvSpPr>
        <p:spPr>
          <a:xfrm rot="5400000" flipH="1">
            <a:off x="8853750" y="238975"/>
            <a:ext cx="2286300" cy="4257600"/>
          </a:xfrm>
          <a:prstGeom prst="bentArrow">
            <a:avLst>
              <a:gd name="adj1" fmla="val 20531"/>
              <a:gd name="adj2" fmla="val 24505"/>
              <a:gd name="adj3" fmla="val 25821"/>
              <a:gd name="adj4" fmla="val 74179"/>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269"/>
          <p:cNvGrpSpPr/>
          <p:nvPr/>
        </p:nvGrpSpPr>
        <p:grpSpPr>
          <a:xfrm>
            <a:off x="0" y="99475"/>
            <a:ext cx="9064939" cy="973500"/>
            <a:chOff x="-10" y="470900"/>
            <a:chExt cx="9367510" cy="973500"/>
          </a:xfrm>
        </p:grpSpPr>
        <p:sp>
          <p:nvSpPr>
            <p:cNvPr id="2511" name="Google Shape;2511;p269"/>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12" name="Google Shape;2512;p269"/>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13" name="Google Shape;2513;p269"/>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pic>
        <p:nvPicPr>
          <p:cNvPr id="2520" name="Google Shape;2520;p270"/>
          <p:cNvPicPr preferRelativeResize="0"/>
          <p:nvPr/>
        </p:nvPicPr>
        <p:blipFill rotWithShape="1">
          <a:blip r:embed="rId3">
            <a:alphaModFix/>
          </a:blip>
          <a:srcRect t="1127"/>
          <a:stretch/>
        </p:blipFill>
        <p:spPr>
          <a:xfrm>
            <a:off x="-181250" y="826800"/>
            <a:ext cx="12341774" cy="5573999"/>
          </a:xfrm>
          <a:prstGeom prst="rect">
            <a:avLst/>
          </a:prstGeom>
          <a:noFill/>
          <a:ln>
            <a:noFill/>
          </a:ln>
        </p:spPr>
      </p:pic>
      <p:sp>
        <p:nvSpPr>
          <p:cNvPr id="2524" name="Google Shape;2524;p270"/>
          <p:cNvSpPr/>
          <p:nvPr/>
        </p:nvSpPr>
        <p:spPr>
          <a:xfrm>
            <a:off x="3658650" y="1505950"/>
            <a:ext cx="4233600" cy="4327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 name="Google Shape;2525;p270"/>
          <p:cNvGrpSpPr/>
          <p:nvPr/>
        </p:nvGrpSpPr>
        <p:grpSpPr>
          <a:xfrm>
            <a:off x="0" y="99475"/>
            <a:ext cx="9064939" cy="973500"/>
            <a:chOff x="-10" y="470900"/>
            <a:chExt cx="9367510" cy="973500"/>
          </a:xfrm>
        </p:grpSpPr>
        <p:sp>
          <p:nvSpPr>
            <p:cNvPr id="2526" name="Google Shape;2526;p270"/>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27" name="Google Shape;2527;p270"/>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28" name="Google Shape;2528;p270"/>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9" name="Google Shape;1279;p141"/>
          <p:cNvSpPr/>
          <p:nvPr/>
        </p:nvSpPr>
        <p:spPr>
          <a:xfrm>
            <a:off x="11000" y="0"/>
            <a:ext cx="6013600" cy="6858000"/>
          </a:xfrm>
          <a:prstGeom prst="rect">
            <a:avLst/>
          </a:prstGeom>
          <a:solidFill>
            <a:srgbClr val="38B6FF"/>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1281" name="Google Shape;1281;p141"/>
          <p:cNvSpPr txBox="1"/>
          <p:nvPr/>
        </p:nvSpPr>
        <p:spPr>
          <a:xfrm>
            <a:off x="336936" y="788164"/>
            <a:ext cx="5361600" cy="1384954"/>
          </a:xfrm>
          <a:prstGeom prst="rect">
            <a:avLst/>
          </a:prstGeom>
          <a:noFill/>
          <a:ln>
            <a:noFill/>
          </a:ln>
          <a:effectLst>
            <a:outerShdw blurRad="57150" dist="19050" dir="5400000" algn="bl" rotWithShape="0">
              <a:srgbClr val="000000">
                <a:alpha val="50000"/>
              </a:srgbClr>
            </a:outerShdw>
          </a:effectLst>
        </p:spPr>
        <p:txBody>
          <a:bodyPr spcFirstLastPara="1" wrap="square" lIns="91433" tIns="45700" rIns="91433" bIns="45700" anchor="t" anchorCtr="0">
            <a:spAutoFit/>
          </a:bodyPr>
          <a:lstStyle/>
          <a:p>
            <a:pPr algn="ctr">
              <a:buClr>
                <a:schemeClr val="dk1"/>
              </a:buClr>
              <a:buSzPts val="1100"/>
            </a:pPr>
            <a:r>
              <a:rPr lang="en" sz="2800" b="1">
                <a:solidFill>
                  <a:schemeClr val="lt1"/>
                </a:solidFill>
                <a:latin typeface="Open Sans"/>
                <a:ea typeface="Open Sans"/>
                <a:cs typeface="Open Sans"/>
                <a:sym typeface="Open Sans"/>
              </a:rPr>
              <a:t>The Bloch sphere lets us represent all possible qubit states visually.</a:t>
            </a:r>
            <a:endParaRPr sz="2800" b="1">
              <a:solidFill>
                <a:schemeClr val="lt1"/>
              </a:solidFill>
              <a:latin typeface="Open Sans"/>
              <a:ea typeface="Open Sans"/>
              <a:cs typeface="Open Sans"/>
              <a:sym typeface="Open Sans"/>
            </a:endParaRPr>
          </a:p>
        </p:txBody>
      </p:sp>
      <p:pic>
        <p:nvPicPr>
          <p:cNvPr id="1282" name="Google Shape;1282;p141" descr="Amazon.com : KingSo World Globe, 13&amp;#39;&amp;#39; Globe of Perfect Spinning Globe for  Kids, Geography Students, Teachers, Easy Rotating Swivel : Office Products"/>
          <p:cNvPicPr preferRelativeResize="0"/>
          <p:nvPr/>
        </p:nvPicPr>
        <p:blipFill rotWithShape="1">
          <a:blip r:embed="rId3">
            <a:alphaModFix/>
          </a:blip>
          <a:srcRect/>
          <a:stretch/>
        </p:blipFill>
        <p:spPr>
          <a:xfrm>
            <a:off x="7969263" y="2248997"/>
            <a:ext cx="2508571" cy="3549640"/>
          </a:xfrm>
          <a:prstGeom prst="rect">
            <a:avLst/>
          </a:prstGeom>
          <a:noFill/>
          <a:ln>
            <a:noFill/>
          </a:ln>
        </p:spPr>
      </p:pic>
      <p:sp>
        <p:nvSpPr>
          <p:cNvPr id="1283" name="Google Shape;1283;p141"/>
          <p:cNvSpPr txBox="1"/>
          <p:nvPr/>
        </p:nvSpPr>
        <p:spPr>
          <a:xfrm>
            <a:off x="6370149" y="705234"/>
            <a:ext cx="5706800" cy="1261652"/>
          </a:xfrm>
          <a:prstGeom prst="rect">
            <a:avLst/>
          </a:prstGeom>
          <a:noFill/>
          <a:ln>
            <a:noFill/>
          </a:ln>
        </p:spPr>
        <p:txBody>
          <a:bodyPr spcFirstLastPara="1" wrap="square" lIns="91433" tIns="45700" rIns="91433" bIns="45700" anchor="t" anchorCtr="0">
            <a:spAutoFit/>
          </a:bodyPr>
          <a:lstStyle/>
          <a:p>
            <a:pPr algn="ctr">
              <a:buClr>
                <a:schemeClr val="dk1"/>
              </a:buClr>
              <a:buSzPts val="1100"/>
            </a:pPr>
            <a:r>
              <a:rPr lang="en" sz="2533" b="1">
                <a:solidFill>
                  <a:schemeClr val="dk1"/>
                </a:solidFill>
                <a:latin typeface="Open Sans"/>
                <a:ea typeface="Open Sans"/>
                <a:cs typeface="Open Sans"/>
                <a:sym typeface="Open Sans"/>
              </a:rPr>
              <a:t>Kind of like how a globe lets us represent all possible places on Earth.</a:t>
            </a:r>
            <a:endParaRPr sz="2533" b="1">
              <a:solidFill>
                <a:schemeClr val="dk1"/>
              </a:solidFill>
              <a:latin typeface="Open Sans"/>
              <a:ea typeface="Open Sans"/>
              <a:cs typeface="Open Sans"/>
              <a:sym typeface="Open Sans"/>
            </a:endParaRPr>
          </a:p>
        </p:txBody>
      </p:sp>
      <p:pic>
        <p:nvPicPr>
          <p:cNvPr id="1284" name="Google Shape;1284;p141" descr="A white circle with a black background&#10;&#10;Description automatically generated with medium confidence"/>
          <p:cNvPicPr preferRelativeResize="0"/>
          <p:nvPr/>
        </p:nvPicPr>
        <p:blipFill rotWithShape="1">
          <a:blip r:embed="rId4">
            <a:alphaModFix/>
          </a:blip>
          <a:srcRect/>
          <a:stretch/>
        </p:blipFill>
        <p:spPr>
          <a:xfrm>
            <a:off x="1300075" y="2527560"/>
            <a:ext cx="3047979" cy="31241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pic>
        <p:nvPicPr>
          <p:cNvPr id="2535" name="Google Shape;2535;p271"/>
          <p:cNvPicPr preferRelativeResize="0"/>
          <p:nvPr/>
        </p:nvPicPr>
        <p:blipFill rotWithShape="1">
          <a:blip r:embed="rId3">
            <a:alphaModFix/>
          </a:blip>
          <a:srcRect t="1854"/>
          <a:stretch/>
        </p:blipFill>
        <p:spPr>
          <a:xfrm>
            <a:off x="-181250" y="867850"/>
            <a:ext cx="12341774" cy="5532949"/>
          </a:xfrm>
          <a:prstGeom prst="rect">
            <a:avLst/>
          </a:prstGeom>
          <a:noFill/>
          <a:ln>
            <a:noFill/>
          </a:ln>
        </p:spPr>
      </p:pic>
      <p:sp>
        <p:nvSpPr>
          <p:cNvPr id="2539" name="Google Shape;2539;p271"/>
          <p:cNvSpPr/>
          <p:nvPr/>
        </p:nvSpPr>
        <p:spPr>
          <a:xfrm>
            <a:off x="3955450" y="3146250"/>
            <a:ext cx="1734000" cy="225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0" name="Google Shape;2540;p271"/>
          <p:cNvGrpSpPr/>
          <p:nvPr/>
        </p:nvGrpSpPr>
        <p:grpSpPr>
          <a:xfrm>
            <a:off x="0" y="99475"/>
            <a:ext cx="9064939" cy="973500"/>
            <a:chOff x="-10" y="470900"/>
            <a:chExt cx="9367510" cy="973500"/>
          </a:xfrm>
        </p:grpSpPr>
        <p:sp>
          <p:nvSpPr>
            <p:cNvPr id="2541" name="Google Shape;2541;p271"/>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42" name="Google Shape;2542;p271"/>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43" name="Google Shape;2543;p271"/>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pic>
        <p:nvPicPr>
          <p:cNvPr id="2550" name="Google Shape;2550;p272"/>
          <p:cNvPicPr preferRelativeResize="0"/>
          <p:nvPr/>
        </p:nvPicPr>
        <p:blipFill rotWithShape="1">
          <a:blip r:embed="rId3">
            <a:alphaModFix/>
          </a:blip>
          <a:srcRect t="1370"/>
          <a:stretch/>
        </p:blipFill>
        <p:spPr>
          <a:xfrm>
            <a:off x="-181250" y="840475"/>
            <a:ext cx="12341774" cy="5560325"/>
          </a:xfrm>
          <a:prstGeom prst="rect">
            <a:avLst/>
          </a:prstGeom>
          <a:noFill/>
          <a:ln>
            <a:noFill/>
          </a:ln>
        </p:spPr>
      </p:pic>
      <p:sp>
        <p:nvSpPr>
          <p:cNvPr id="2554" name="Google Shape;2554;p272"/>
          <p:cNvSpPr/>
          <p:nvPr/>
        </p:nvSpPr>
        <p:spPr>
          <a:xfrm>
            <a:off x="7781050" y="2740100"/>
            <a:ext cx="4233600" cy="952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5" name="Google Shape;2555;p272"/>
          <p:cNvGrpSpPr/>
          <p:nvPr/>
        </p:nvGrpSpPr>
        <p:grpSpPr>
          <a:xfrm>
            <a:off x="0" y="99475"/>
            <a:ext cx="9064939" cy="973500"/>
            <a:chOff x="-10" y="470900"/>
            <a:chExt cx="9367510" cy="973500"/>
          </a:xfrm>
        </p:grpSpPr>
        <p:sp>
          <p:nvSpPr>
            <p:cNvPr id="2556" name="Google Shape;2556;p272"/>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57" name="Google Shape;2557;p272"/>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58" name="Google Shape;2558;p272"/>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pic>
        <p:nvPicPr>
          <p:cNvPr id="2565" name="Google Shape;2565;p273"/>
          <p:cNvPicPr preferRelativeResize="0"/>
          <p:nvPr/>
        </p:nvPicPr>
        <p:blipFill rotWithShape="1">
          <a:blip r:embed="rId3">
            <a:alphaModFix/>
          </a:blip>
          <a:srcRect t="-1389"/>
          <a:stretch/>
        </p:blipFill>
        <p:spPr>
          <a:xfrm>
            <a:off x="-181246" y="763425"/>
            <a:ext cx="12341770" cy="5637376"/>
          </a:xfrm>
          <a:prstGeom prst="rect">
            <a:avLst/>
          </a:prstGeom>
          <a:noFill/>
          <a:ln>
            <a:noFill/>
          </a:ln>
        </p:spPr>
      </p:pic>
      <p:sp>
        <p:nvSpPr>
          <p:cNvPr id="2566" name="Google Shape;2566;p273"/>
          <p:cNvSpPr/>
          <p:nvPr/>
        </p:nvSpPr>
        <p:spPr>
          <a:xfrm>
            <a:off x="0" y="6400803"/>
            <a:ext cx="12192000" cy="46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69" name="Google Shape;2569;p273"/>
          <p:cNvSpPr/>
          <p:nvPr/>
        </p:nvSpPr>
        <p:spPr>
          <a:xfrm>
            <a:off x="7926925" y="5864450"/>
            <a:ext cx="4233600" cy="554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73"/>
          <p:cNvSpPr/>
          <p:nvPr/>
        </p:nvSpPr>
        <p:spPr>
          <a:xfrm rot="5400000">
            <a:off x="7913000" y="2990050"/>
            <a:ext cx="2416200" cy="3103500"/>
          </a:xfrm>
          <a:prstGeom prst="bentArrow">
            <a:avLst>
              <a:gd name="adj1" fmla="val 20531"/>
              <a:gd name="adj2" fmla="val 24505"/>
              <a:gd name="adj3" fmla="val 25821"/>
              <a:gd name="adj4" fmla="val 4375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1" name="Google Shape;2571;p273"/>
          <p:cNvGrpSpPr/>
          <p:nvPr/>
        </p:nvGrpSpPr>
        <p:grpSpPr>
          <a:xfrm>
            <a:off x="0" y="99475"/>
            <a:ext cx="9064939" cy="973500"/>
            <a:chOff x="-10" y="470900"/>
            <a:chExt cx="9367510" cy="973500"/>
          </a:xfrm>
        </p:grpSpPr>
        <p:sp>
          <p:nvSpPr>
            <p:cNvPr id="2572" name="Google Shape;2572;p273"/>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73" name="Google Shape;2573;p273"/>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74" name="Google Shape;2574;p273"/>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pic>
        <p:nvPicPr>
          <p:cNvPr id="2581" name="Google Shape;2581;p274"/>
          <p:cNvPicPr preferRelativeResize="0"/>
          <p:nvPr/>
        </p:nvPicPr>
        <p:blipFill>
          <a:blip r:embed="rId3">
            <a:alphaModFix/>
          </a:blip>
          <a:stretch>
            <a:fillRect/>
          </a:stretch>
        </p:blipFill>
        <p:spPr>
          <a:xfrm>
            <a:off x="0" y="733425"/>
            <a:ext cx="12191998" cy="5618693"/>
          </a:xfrm>
          <a:prstGeom prst="rect">
            <a:avLst/>
          </a:prstGeom>
          <a:noFill/>
          <a:ln>
            <a:noFill/>
          </a:ln>
        </p:spPr>
      </p:pic>
      <p:sp>
        <p:nvSpPr>
          <p:cNvPr id="2582" name="Google Shape;2582;p274"/>
          <p:cNvSpPr/>
          <p:nvPr/>
        </p:nvSpPr>
        <p:spPr>
          <a:xfrm>
            <a:off x="0" y="6400803"/>
            <a:ext cx="12192000" cy="46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85" name="Google Shape;2585;p274"/>
          <p:cNvSpPr txBox="1"/>
          <p:nvPr/>
        </p:nvSpPr>
        <p:spPr>
          <a:xfrm>
            <a:off x="2630950" y="1102767"/>
            <a:ext cx="3611700" cy="19515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Open Sans"/>
                <a:ea typeface="Open Sans"/>
                <a:cs typeface="Open Sans"/>
                <a:sym typeface="Open Sans"/>
              </a:rPr>
              <a:t>After we submit our job, we can check the status by clicking the play symbol on the left.</a:t>
            </a:r>
            <a:endParaRPr sz="2400">
              <a:latin typeface="Open Sans"/>
              <a:ea typeface="Open Sans"/>
              <a:cs typeface="Open Sans"/>
              <a:sym typeface="Open Sans"/>
            </a:endParaRPr>
          </a:p>
        </p:txBody>
      </p:sp>
      <p:sp>
        <p:nvSpPr>
          <p:cNvPr id="2586" name="Google Shape;2586;p274"/>
          <p:cNvSpPr/>
          <p:nvPr/>
        </p:nvSpPr>
        <p:spPr>
          <a:xfrm>
            <a:off x="0" y="1102775"/>
            <a:ext cx="387000" cy="46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7" name="Google Shape;2587;p274"/>
          <p:cNvGrpSpPr/>
          <p:nvPr/>
        </p:nvGrpSpPr>
        <p:grpSpPr>
          <a:xfrm>
            <a:off x="0" y="99475"/>
            <a:ext cx="9064939" cy="973500"/>
            <a:chOff x="-10" y="470900"/>
            <a:chExt cx="9367510" cy="973500"/>
          </a:xfrm>
        </p:grpSpPr>
        <p:sp>
          <p:nvSpPr>
            <p:cNvPr id="2588" name="Google Shape;2588;p274"/>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89" name="Google Shape;2589;p274"/>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90" name="Google Shape;2590;p274"/>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
        <p:nvSpPr>
          <p:cNvPr id="2591" name="Google Shape;2591;p274"/>
          <p:cNvSpPr/>
          <p:nvPr/>
        </p:nvSpPr>
        <p:spPr>
          <a:xfrm rot="10800000">
            <a:off x="386950" y="962175"/>
            <a:ext cx="2244000" cy="6738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pic>
        <p:nvPicPr>
          <p:cNvPr id="2598" name="Google Shape;2598;p275"/>
          <p:cNvPicPr preferRelativeResize="0"/>
          <p:nvPr/>
        </p:nvPicPr>
        <p:blipFill rotWithShape="1">
          <a:blip r:embed="rId3">
            <a:alphaModFix/>
          </a:blip>
          <a:srcRect t="1341"/>
          <a:stretch/>
        </p:blipFill>
        <p:spPr>
          <a:xfrm>
            <a:off x="-50" y="826800"/>
            <a:ext cx="12192000" cy="5556324"/>
          </a:xfrm>
          <a:prstGeom prst="rect">
            <a:avLst/>
          </a:prstGeom>
          <a:noFill/>
          <a:ln>
            <a:noFill/>
          </a:ln>
        </p:spPr>
      </p:pic>
      <p:sp>
        <p:nvSpPr>
          <p:cNvPr id="2599" name="Google Shape;2599;p275"/>
          <p:cNvSpPr/>
          <p:nvPr/>
        </p:nvSpPr>
        <p:spPr>
          <a:xfrm>
            <a:off x="0" y="6400803"/>
            <a:ext cx="12192000" cy="46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02" name="Google Shape;2602;p275"/>
          <p:cNvSpPr/>
          <p:nvPr/>
        </p:nvSpPr>
        <p:spPr>
          <a:xfrm>
            <a:off x="328100" y="2349525"/>
            <a:ext cx="3236700" cy="1812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75"/>
          <p:cNvSpPr/>
          <p:nvPr/>
        </p:nvSpPr>
        <p:spPr>
          <a:xfrm rot="10800000">
            <a:off x="3752325" y="2727450"/>
            <a:ext cx="3548400" cy="6738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4" name="Google Shape;2604;p275"/>
          <p:cNvGrpSpPr/>
          <p:nvPr/>
        </p:nvGrpSpPr>
        <p:grpSpPr>
          <a:xfrm>
            <a:off x="0" y="99475"/>
            <a:ext cx="9064939" cy="973500"/>
            <a:chOff x="-10" y="470900"/>
            <a:chExt cx="9367510" cy="973500"/>
          </a:xfrm>
        </p:grpSpPr>
        <p:sp>
          <p:nvSpPr>
            <p:cNvPr id="2605" name="Google Shape;2605;p275"/>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06" name="Google Shape;2606;p275"/>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07" name="Google Shape;2607;p275"/>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pic>
        <p:nvPicPr>
          <p:cNvPr id="2614" name="Google Shape;2614;p276"/>
          <p:cNvPicPr preferRelativeResize="0"/>
          <p:nvPr/>
        </p:nvPicPr>
        <p:blipFill rotWithShape="1">
          <a:blip r:embed="rId3">
            <a:alphaModFix/>
          </a:blip>
          <a:srcRect t="1293"/>
          <a:stretch/>
        </p:blipFill>
        <p:spPr>
          <a:xfrm>
            <a:off x="0" y="813100"/>
            <a:ext cx="12160526" cy="5569475"/>
          </a:xfrm>
          <a:prstGeom prst="rect">
            <a:avLst/>
          </a:prstGeom>
          <a:noFill/>
          <a:ln>
            <a:noFill/>
          </a:ln>
        </p:spPr>
      </p:pic>
      <p:sp>
        <p:nvSpPr>
          <p:cNvPr id="2618" name="Google Shape;2618;p276"/>
          <p:cNvSpPr txBox="1"/>
          <p:nvPr/>
        </p:nvSpPr>
        <p:spPr>
          <a:xfrm>
            <a:off x="3707700" y="1850717"/>
            <a:ext cx="3611700" cy="19515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Open Sans"/>
                <a:ea typeface="Open Sans"/>
                <a:cs typeface="Open Sans"/>
                <a:sym typeface="Open Sans"/>
              </a:rPr>
              <a:t>Once your job is finished running, you will see the result shown below </a:t>
            </a:r>
            <a:endParaRPr sz="2400">
              <a:latin typeface="Open Sans"/>
              <a:ea typeface="Open Sans"/>
              <a:cs typeface="Open Sans"/>
              <a:sym typeface="Open Sans"/>
            </a:endParaRPr>
          </a:p>
        </p:txBody>
      </p:sp>
      <p:sp>
        <p:nvSpPr>
          <p:cNvPr id="2619" name="Google Shape;2619;p276"/>
          <p:cNvSpPr/>
          <p:nvPr/>
        </p:nvSpPr>
        <p:spPr>
          <a:xfrm>
            <a:off x="328100" y="2349525"/>
            <a:ext cx="3236700" cy="4033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0" name="Google Shape;2620;p276"/>
          <p:cNvGrpSpPr/>
          <p:nvPr/>
        </p:nvGrpSpPr>
        <p:grpSpPr>
          <a:xfrm>
            <a:off x="0" y="99475"/>
            <a:ext cx="9064939" cy="973500"/>
            <a:chOff x="-10" y="470900"/>
            <a:chExt cx="9367510" cy="973500"/>
          </a:xfrm>
        </p:grpSpPr>
        <p:sp>
          <p:nvSpPr>
            <p:cNvPr id="2621" name="Google Shape;2621;p276"/>
            <p:cNvSpPr/>
            <p:nvPr/>
          </p:nvSpPr>
          <p:spPr>
            <a:xfrm>
              <a:off x="0" y="623300"/>
              <a:ext cx="9367500" cy="821100"/>
            </a:xfrm>
            <a:prstGeom prst="rect">
              <a:avLst/>
            </a:prstGeom>
            <a:solidFill>
              <a:srgbClr val="042E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22" name="Google Shape;2622;p276"/>
            <p:cNvSpPr/>
            <p:nvPr/>
          </p:nvSpPr>
          <p:spPr>
            <a:xfrm>
              <a:off x="0" y="470900"/>
              <a:ext cx="9215100" cy="821100"/>
            </a:xfrm>
            <a:prstGeom prst="rect">
              <a:avLst/>
            </a:prstGeom>
            <a:solidFill>
              <a:srgbClr val="38B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23" name="Google Shape;2623;p276"/>
            <p:cNvSpPr txBox="1"/>
            <p:nvPr/>
          </p:nvSpPr>
          <p:spPr>
            <a:xfrm>
              <a:off x="-10" y="544550"/>
              <a:ext cx="8874900" cy="6738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Running a Quantum Circuit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diagram of a graph&#10;&#10;Description automatically generated">
            <a:extLst>
              <a:ext uri="{FF2B5EF4-FFF2-40B4-BE49-F238E27FC236}">
                <a16:creationId xmlns:a16="http://schemas.microsoft.com/office/drawing/2014/main" id="{2458B636-9508-B345-7F5E-4B3801201570}"/>
              </a:ext>
            </a:extLst>
          </p:cNvPr>
          <p:cNvPicPr>
            <a:picLocks noChangeAspect="1"/>
          </p:cNvPicPr>
          <p:nvPr/>
        </p:nvPicPr>
        <p:blipFill>
          <a:blip r:embed="rId2"/>
          <a:stretch>
            <a:fillRect/>
          </a:stretch>
        </p:blipFill>
        <p:spPr>
          <a:xfrm>
            <a:off x="1931761" y="1001658"/>
            <a:ext cx="8327862" cy="3597637"/>
          </a:xfrm>
          <a:prstGeom prst="rect">
            <a:avLst/>
          </a:prstGeom>
        </p:spPr>
      </p:pic>
      <p:sp>
        <p:nvSpPr>
          <p:cNvPr id="5" name="TextBox 4">
            <a:extLst>
              <a:ext uri="{FF2B5EF4-FFF2-40B4-BE49-F238E27FC236}">
                <a16:creationId xmlns:a16="http://schemas.microsoft.com/office/drawing/2014/main" id="{E5BF6292-6C4C-CC6D-C5C0-DC2FD53D3305}"/>
              </a:ext>
            </a:extLst>
          </p:cNvPr>
          <p:cNvSpPr txBox="1"/>
          <p:nvPr/>
        </p:nvSpPr>
        <p:spPr>
          <a:xfrm>
            <a:off x="1832473" y="6177834"/>
            <a:ext cx="8921288" cy="400110"/>
          </a:xfrm>
          <a:prstGeom prst="rect">
            <a:avLst/>
          </a:prstGeom>
          <a:noFill/>
        </p:spPr>
        <p:txBody>
          <a:bodyPr wrap="none" rtlCol="0">
            <a:spAutoFit/>
          </a:bodyPr>
          <a:lstStyle/>
          <a:p>
            <a:r>
              <a:rPr lang="en-US" sz="2000" b="1" dirty="0"/>
              <a:t>Activity 1: Implement this Algorithm on the Quantum Composer </a:t>
            </a:r>
          </a:p>
        </p:txBody>
      </p:sp>
    </p:spTree>
    <p:extLst>
      <p:ext uri="{BB962C8B-B14F-4D97-AF65-F5344CB8AC3E}">
        <p14:creationId xmlns:p14="http://schemas.microsoft.com/office/powerpoint/2010/main" val="2968320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AB8F98-27E9-490A-9FFC-6FB07CEA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BB673AF-CE4B-46CB-AF61-47A2F6B51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BB244C92-C225-4ED6-9477-FE38CFE2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D3B79606-5986-49BA-9D40-A0FD9409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D534AD34-A74F-4FCD-8E77-6A38F9263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6083" y="0"/>
            <a:ext cx="9841377" cy="6858000"/>
          </a:xfrm>
          <a:custGeom>
            <a:avLst/>
            <a:gdLst>
              <a:gd name="connsiteX0" fmla="*/ 1623023 w 9841377"/>
              <a:gd name="connsiteY0" fmla="*/ 0 h 6858000"/>
              <a:gd name="connsiteX1" fmla="*/ 4289416 w 9841377"/>
              <a:gd name="connsiteY1" fmla="*/ 0 h 6858000"/>
              <a:gd name="connsiteX2" fmla="*/ 4359035 w 9841377"/>
              <a:gd name="connsiteY2" fmla="*/ 0 h 6858000"/>
              <a:gd name="connsiteX3" fmla="*/ 5482342 w 9841377"/>
              <a:gd name="connsiteY3" fmla="*/ 0 h 6858000"/>
              <a:gd name="connsiteX4" fmla="*/ 5551962 w 9841377"/>
              <a:gd name="connsiteY4" fmla="*/ 0 h 6858000"/>
              <a:gd name="connsiteX5" fmla="*/ 8218354 w 9841377"/>
              <a:gd name="connsiteY5" fmla="*/ 0 h 6858000"/>
              <a:gd name="connsiteX6" fmla="*/ 8240478 w 9841377"/>
              <a:gd name="connsiteY6" fmla="*/ 14997 h 6858000"/>
              <a:gd name="connsiteX7" fmla="*/ 9841377 w 9841377"/>
              <a:gd name="connsiteY7" fmla="*/ 3621656 h 6858000"/>
              <a:gd name="connsiteX8" fmla="*/ 7967027 w 9841377"/>
              <a:gd name="connsiteY8" fmla="*/ 6374814 h 6858000"/>
              <a:gd name="connsiteX9" fmla="*/ 7450379 w 9841377"/>
              <a:gd name="connsiteY9" fmla="*/ 6780599 h 6858000"/>
              <a:gd name="connsiteX10" fmla="*/ 7338623 w 9841377"/>
              <a:gd name="connsiteY10" fmla="*/ 6858000 h 6858000"/>
              <a:gd name="connsiteX11" fmla="*/ 5551962 w 9841377"/>
              <a:gd name="connsiteY11" fmla="*/ 6858000 h 6858000"/>
              <a:gd name="connsiteX12" fmla="*/ 5482342 w 9841377"/>
              <a:gd name="connsiteY12" fmla="*/ 6858000 h 6858000"/>
              <a:gd name="connsiteX13" fmla="*/ 4359035 w 9841377"/>
              <a:gd name="connsiteY13" fmla="*/ 6858000 h 6858000"/>
              <a:gd name="connsiteX14" fmla="*/ 4289416 w 9841377"/>
              <a:gd name="connsiteY14" fmla="*/ 6858000 h 6858000"/>
              <a:gd name="connsiteX15" fmla="*/ 2502754 w 9841377"/>
              <a:gd name="connsiteY15" fmla="*/ 6858000 h 6858000"/>
              <a:gd name="connsiteX16" fmla="*/ 2390998 w 9841377"/>
              <a:gd name="connsiteY16" fmla="*/ 6780599 h 6858000"/>
              <a:gd name="connsiteX17" fmla="*/ 1874350 w 9841377"/>
              <a:gd name="connsiteY17" fmla="*/ 6374814 h 6858000"/>
              <a:gd name="connsiteX18" fmla="*/ 0 w 9841377"/>
              <a:gd name="connsiteY18" fmla="*/ 3621656 h 6858000"/>
              <a:gd name="connsiteX19" fmla="*/ 1600899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1623023" y="0"/>
                </a:moveTo>
                <a:lnTo>
                  <a:pt x="4289416" y="0"/>
                </a:lnTo>
                <a:lnTo>
                  <a:pt x="4359035" y="0"/>
                </a:lnTo>
                <a:lnTo>
                  <a:pt x="5482342" y="0"/>
                </a:lnTo>
                <a:lnTo>
                  <a:pt x="5551962" y="0"/>
                </a:lnTo>
                <a:lnTo>
                  <a:pt x="8218354" y="0"/>
                </a:lnTo>
                <a:lnTo>
                  <a:pt x="8240478" y="14997"/>
                </a:lnTo>
                <a:cubicBezTo>
                  <a:pt x="9267641" y="754641"/>
                  <a:pt x="9841377" y="2093192"/>
                  <a:pt x="9841377" y="3621656"/>
                </a:cubicBezTo>
                <a:cubicBezTo>
                  <a:pt x="9841377" y="4969131"/>
                  <a:pt x="8912652" y="5602839"/>
                  <a:pt x="7967027" y="6374814"/>
                </a:cubicBezTo>
                <a:cubicBezTo>
                  <a:pt x="7794824" y="6515397"/>
                  <a:pt x="7624197" y="6653108"/>
                  <a:pt x="7450379" y="6780599"/>
                </a:cubicBezTo>
                <a:lnTo>
                  <a:pt x="7338623" y="6858000"/>
                </a:lnTo>
                <a:lnTo>
                  <a:pt x="5551962" y="6858000"/>
                </a:lnTo>
                <a:lnTo>
                  <a:pt x="5482342" y="6858000"/>
                </a:lnTo>
                <a:lnTo>
                  <a:pt x="4359035" y="6858000"/>
                </a:lnTo>
                <a:lnTo>
                  <a:pt x="428941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diagram&#10;&#10;Description automatically generated">
            <a:extLst>
              <a:ext uri="{FF2B5EF4-FFF2-40B4-BE49-F238E27FC236}">
                <a16:creationId xmlns:a16="http://schemas.microsoft.com/office/drawing/2014/main" id="{D33CF0E7-234B-4E0D-5C77-7F447487A92D}"/>
              </a:ext>
            </a:extLst>
          </p:cNvPr>
          <p:cNvPicPr>
            <a:picLocks noGrp="1" noChangeAspect="1"/>
          </p:cNvPicPr>
          <p:nvPr>
            <p:ph idx="1"/>
          </p:nvPr>
        </p:nvPicPr>
        <p:blipFill>
          <a:blip r:embed="rId2"/>
          <a:stretch>
            <a:fillRect/>
          </a:stretch>
        </p:blipFill>
        <p:spPr>
          <a:xfrm>
            <a:off x="2210938" y="2678442"/>
            <a:ext cx="7560860" cy="1398758"/>
          </a:xfrm>
          <a:prstGeom prst="rect">
            <a:avLst/>
          </a:prstGeom>
        </p:spPr>
      </p:pic>
      <p:sp>
        <p:nvSpPr>
          <p:cNvPr id="6" name="TextBox 5">
            <a:extLst>
              <a:ext uri="{FF2B5EF4-FFF2-40B4-BE49-F238E27FC236}">
                <a16:creationId xmlns:a16="http://schemas.microsoft.com/office/drawing/2014/main" id="{98C41198-8977-E883-3F4D-C0A52B315C66}"/>
              </a:ext>
            </a:extLst>
          </p:cNvPr>
          <p:cNvSpPr txBox="1"/>
          <p:nvPr/>
        </p:nvSpPr>
        <p:spPr>
          <a:xfrm>
            <a:off x="1680188" y="1602656"/>
            <a:ext cx="9544408" cy="400110"/>
          </a:xfrm>
          <a:prstGeom prst="rect">
            <a:avLst/>
          </a:prstGeom>
          <a:noFill/>
        </p:spPr>
        <p:txBody>
          <a:bodyPr wrap="none" rtlCol="0">
            <a:spAutoFit/>
          </a:bodyPr>
          <a:lstStyle/>
          <a:p>
            <a:r>
              <a:rPr lang="en-US" sz="2000" b="1" dirty="0"/>
              <a:t>Activity 2: Implement the </a:t>
            </a:r>
            <a:r>
              <a:rPr lang="en-US" sz="2000" b="1" dirty="0" err="1"/>
              <a:t>FeatureMap</a:t>
            </a:r>
            <a:r>
              <a:rPr lang="en-US" sz="2000" b="1" dirty="0"/>
              <a:t> on the Quantum Composer </a:t>
            </a:r>
          </a:p>
        </p:txBody>
      </p:sp>
    </p:spTree>
    <p:extLst>
      <p:ext uri="{BB962C8B-B14F-4D97-AF65-F5344CB8AC3E}">
        <p14:creationId xmlns:p14="http://schemas.microsoft.com/office/powerpoint/2010/main" val="139537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99;p142">
            <a:extLst>
              <a:ext uri="{FF2B5EF4-FFF2-40B4-BE49-F238E27FC236}">
                <a16:creationId xmlns:a16="http://schemas.microsoft.com/office/drawing/2014/main" id="{583F0ED1-EE09-5764-343A-321222669635}"/>
              </a:ext>
            </a:extLst>
          </p:cNvPr>
          <p:cNvSpPr txBox="1"/>
          <p:nvPr/>
        </p:nvSpPr>
        <p:spPr>
          <a:xfrm>
            <a:off x="963733" y="2874201"/>
            <a:ext cx="5332800" cy="1720623"/>
          </a:xfrm>
          <a:prstGeom prst="rect">
            <a:avLst/>
          </a:prstGeom>
          <a:noFill/>
          <a:ln>
            <a:noFill/>
          </a:ln>
        </p:spPr>
        <p:txBody>
          <a:bodyPr spcFirstLastPara="1" wrap="square" lIns="91433" tIns="45700" rIns="91433" bIns="45700" anchor="t" anchorCtr="0">
            <a:spAutoFit/>
          </a:bodyPr>
          <a:lstStyle/>
          <a:p>
            <a:pPr algn="ctr">
              <a:lnSpc>
                <a:spcPct val="115000"/>
              </a:lnSpc>
              <a:buClr>
                <a:schemeClr val="dk1"/>
              </a:buClr>
              <a:buSzPts val="1100"/>
            </a:pPr>
            <a:r>
              <a:rPr lang="en" sz="3067" dirty="0">
                <a:solidFill>
                  <a:schemeClr val="dk1"/>
                </a:solidFill>
                <a:latin typeface="Open Sans"/>
                <a:ea typeface="Open Sans"/>
                <a:cs typeface="Open Sans"/>
                <a:sym typeface="Open Sans"/>
              </a:rPr>
              <a:t>We use the </a:t>
            </a:r>
            <a:r>
              <a:rPr lang="en" sz="3067" b="1" dirty="0">
                <a:solidFill>
                  <a:schemeClr val="dk1"/>
                </a:solidFill>
                <a:latin typeface="Open Sans"/>
                <a:ea typeface="Open Sans"/>
                <a:cs typeface="Open Sans"/>
                <a:sym typeface="Open Sans"/>
              </a:rPr>
              <a:t>|0&gt; and |1&gt; states</a:t>
            </a:r>
            <a:r>
              <a:rPr lang="en" sz="3067" dirty="0">
                <a:solidFill>
                  <a:schemeClr val="dk1"/>
                </a:solidFill>
                <a:latin typeface="Open Sans"/>
                <a:ea typeface="Open Sans"/>
                <a:cs typeface="Open Sans"/>
                <a:sym typeface="Open Sans"/>
              </a:rPr>
              <a:t> to orient a qubit on the Bloch Sphere.</a:t>
            </a:r>
            <a:endParaRPr sz="3067" dirty="0">
              <a:solidFill>
                <a:schemeClr val="dk1"/>
              </a:solidFill>
              <a:latin typeface="Open Sans"/>
              <a:ea typeface="Open Sans"/>
              <a:cs typeface="Open Sans"/>
              <a:sym typeface="Open Sans"/>
            </a:endParaRPr>
          </a:p>
        </p:txBody>
      </p:sp>
      <p:pic>
        <p:nvPicPr>
          <p:cNvPr id="3" name="Google Shape;1306;p142" descr="A picture containing building, dome&#10;&#10;Description automatically generated">
            <a:extLst>
              <a:ext uri="{FF2B5EF4-FFF2-40B4-BE49-F238E27FC236}">
                <a16:creationId xmlns:a16="http://schemas.microsoft.com/office/drawing/2014/main" id="{AC38D578-15A0-C50B-C329-6E7CBFEF324B}"/>
              </a:ext>
            </a:extLst>
          </p:cNvPr>
          <p:cNvPicPr preferRelativeResize="0"/>
          <p:nvPr/>
        </p:nvPicPr>
        <p:blipFill rotWithShape="1">
          <a:blip r:embed="rId2">
            <a:alphaModFix/>
          </a:blip>
          <a:srcRect/>
          <a:stretch/>
        </p:blipFill>
        <p:spPr>
          <a:xfrm>
            <a:off x="6993889" y="2060130"/>
            <a:ext cx="2571999" cy="3348763"/>
          </a:xfrm>
          <a:prstGeom prst="rect">
            <a:avLst/>
          </a:prstGeom>
          <a:noFill/>
          <a:ln>
            <a:noFill/>
          </a:ln>
        </p:spPr>
      </p:pic>
      <p:sp>
        <p:nvSpPr>
          <p:cNvPr id="4" name="Google Shape;1301;p142">
            <a:extLst>
              <a:ext uri="{FF2B5EF4-FFF2-40B4-BE49-F238E27FC236}">
                <a16:creationId xmlns:a16="http://schemas.microsoft.com/office/drawing/2014/main" id="{3E4FA4E9-D379-8620-7B43-C84312809E21}"/>
              </a:ext>
            </a:extLst>
          </p:cNvPr>
          <p:cNvSpPr txBox="1"/>
          <p:nvPr/>
        </p:nvSpPr>
        <p:spPr>
          <a:xfrm>
            <a:off x="9276886" y="990592"/>
            <a:ext cx="2676000" cy="790048"/>
          </a:xfrm>
          <a:prstGeom prst="rect">
            <a:avLst/>
          </a:prstGeom>
          <a:noFill/>
          <a:ln>
            <a:noFill/>
          </a:ln>
        </p:spPr>
        <p:txBody>
          <a:bodyPr spcFirstLastPara="1" wrap="square" lIns="91433" tIns="45700" rIns="91433" bIns="45700" anchor="t" anchorCtr="0">
            <a:spAutoFit/>
          </a:bodyPr>
          <a:lstStyle/>
          <a:p>
            <a:pPr algn="ctr">
              <a:buClr>
                <a:schemeClr val="dk1"/>
              </a:buClr>
              <a:buSzPts val="1100"/>
            </a:pPr>
            <a:r>
              <a:rPr lang="en" sz="2267" dirty="0">
                <a:solidFill>
                  <a:schemeClr val="dk1"/>
                </a:solidFill>
                <a:latin typeface="Open Sans"/>
                <a:ea typeface="Open Sans"/>
                <a:cs typeface="Open Sans"/>
                <a:sym typeface="Open Sans"/>
              </a:rPr>
              <a:t>The |0&gt; state is always on the top</a:t>
            </a:r>
            <a:endParaRPr sz="2267" dirty="0">
              <a:solidFill>
                <a:schemeClr val="dk1"/>
              </a:solidFill>
              <a:latin typeface="Open Sans"/>
              <a:ea typeface="Open Sans"/>
              <a:cs typeface="Open Sans"/>
              <a:sym typeface="Open Sans"/>
            </a:endParaRPr>
          </a:p>
        </p:txBody>
      </p:sp>
      <p:sp>
        <p:nvSpPr>
          <p:cNvPr id="5" name="Google Shape;1302;p142">
            <a:extLst>
              <a:ext uri="{FF2B5EF4-FFF2-40B4-BE49-F238E27FC236}">
                <a16:creationId xmlns:a16="http://schemas.microsoft.com/office/drawing/2014/main" id="{04CB3A13-7092-F22E-9AFC-1122009B7FB2}"/>
              </a:ext>
            </a:extLst>
          </p:cNvPr>
          <p:cNvSpPr txBox="1"/>
          <p:nvPr/>
        </p:nvSpPr>
        <p:spPr>
          <a:xfrm>
            <a:off x="9588533" y="5239667"/>
            <a:ext cx="2572000" cy="1138926"/>
          </a:xfrm>
          <a:prstGeom prst="rect">
            <a:avLst/>
          </a:prstGeom>
          <a:noFill/>
          <a:ln>
            <a:noFill/>
          </a:ln>
        </p:spPr>
        <p:txBody>
          <a:bodyPr spcFirstLastPara="1" wrap="square" lIns="91433" tIns="45700" rIns="91433" bIns="45700" anchor="t" anchorCtr="0">
            <a:spAutoFit/>
          </a:bodyPr>
          <a:lstStyle/>
          <a:p>
            <a:pPr algn="ctr">
              <a:buClr>
                <a:schemeClr val="dk1"/>
              </a:buClr>
              <a:buSzPts val="1100"/>
            </a:pPr>
            <a:r>
              <a:rPr lang="en" sz="2267" dirty="0">
                <a:solidFill>
                  <a:schemeClr val="dk1"/>
                </a:solidFill>
                <a:latin typeface="Open Sans"/>
                <a:ea typeface="Open Sans"/>
                <a:cs typeface="Open Sans"/>
                <a:sym typeface="Open Sans"/>
              </a:rPr>
              <a:t>The |1&gt; state is always on the bottom</a:t>
            </a:r>
            <a:endParaRPr sz="2267" dirty="0">
              <a:solidFill>
                <a:schemeClr val="dk1"/>
              </a:solidFill>
              <a:latin typeface="Open Sans"/>
              <a:ea typeface="Open Sans"/>
              <a:cs typeface="Open Sans"/>
              <a:sym typeface="Open Sans"/>
            </a:endParaRPr>
          </a:p>
        </p:txBody>
      </p:sp>
      <p:cxnSp>
        <p:nvCxnSpPr>
          <p:cNvPr id="6" name="Google Shape;1300;p142">
            <a:extLst>
              <a:ext uri="{FF2B5EF4-FFF2-40B4-BE49-F238E27FC236}">
                <a16:creationId xmlns:a16="http://schemas.microsoft.com/office/drawing/2014/main" id="{92EFE512-8A3D-84D8-73F6-0DEFCB2D10A3}"/>
              </a:ext>
            </a:extLst>
          </p:cNvPr>
          <p:cNvCxnSpPr/>
          <p:nvPr/>
        </p:nvCxnSpPr>
        <p:spPr>
          <a:xfrm flipH="1">
            <a:off x="8699500" y="1786767"/>
            <a:ext cx="711200" cy="283600"/>
          </a:xfrm>
          <a:prstGeom prst="straightConnector1">
            <a:avLst/>
          </a:prstGeom>
          <a:noFill/>
          <a:ln w="38100" cap="flat" cmpd="sng">
            <a:solidFill>
              <a:srgbClr val="38B6FF"/>
            </a:solidFill>
            <a:prstDash val="solid"/>
            <a:round/>
            <a:headEnd type="none" w="med" len="med"/>
            <a:tailEnd type="triangle" w="med" len="med"/>
          </a:ln>
        </p:spPr>
      </p:cxnSp>
      <p:cxnSp>
        <p:nvCxnSpPr>
          <p:cNvPr id="7" name="Google Shape;1303;p142">
            <a:extLst>
              <a:ext uri="{FF2B5EF4-FFF2-40B4-BE49-F238E27FC236}">
                <a16:creationId xmlns:a16="http://schemas.microsoft.com/office/drawing/2014/main" id="{5D738C12-7163-555F-53CF-AC29664DBEB1}"/>
              </a:ext>
            </a:extLst>
          </p:cNvPr>
          <p:cNvCxnSpPr>
            <a:cxnSpLocks/>
          </p:cNvCxnSpPr>
          <p:nvPr/>
        </p:nvCxnSpPr>
        <p:spPr>
          <a:xfrm flipH="1" flipV="1">
            <a:off x="8699500" y="5408893"/>
            <a:ext cx="889033" cy="400340"/>
          </a:xfrm>
          <a:prstGeom prst="straightConnector1">
            <a:avLst/>
          </a:prstGeom>
          <a:noFill/>
          <a:ln w="38100" cap="flat" cmpd="sng">
            <a:solidFill>
              <a:srgbClr val="38B6FF"/>
            </a:solidFill>
            <a:prstDash val="solid"/>
            <a:round/>
            <a:headEnd type="none" w="med" len="med"/>
            <a:tailEnd type="triangle" w="med" len="med"/>
          </a:ln>
        </p:spPr>
      </p:cxnSp>
      <p:sp>
        <p:nvSpPr>
          <p:cNvPr id="9" name="Google Shape;1293;p142">
            <a:extLst>
              <a:ext uri="{FF2B5EF4-FFF2-40B4-BE49-F238E27FC236}">
                <a16:creationId xmlns:a16="http://schemas.microsoft.com/office/drawing/2014/main" id="{C1912BCD-1B21-80D5-53B5-142777ACB88E}"/>
              </a:ext>
            </a:extLst>
          </p:cNvPr>
          <p:cNvSpPr txBox="1"/>
          <p:nvPr/>
        </p:nvSpPr>
        <p:spPr>
          <a:xfrm>
            <a:off x="847691" y="193667"/>
            <a:ext cx="11101600" cy="877200"/>
          </a:xfrm>
          <a:prstGeom prst="rect">
            <a:avLst/>
          </a:prstGeom>
          <a:noFill/>
          <a:ln>
            <a:noFill/>
          </a:ln>
        </p:spPr>
        <p:txBody>
          <a:bodyPr spcFirstLastPara="1" wrap="square" lIns="121900" tIns="121900" rIns="121900" bIns="121900" anchor="t" anchorCtr="0">
            <a:normAutofit/>
          </a:bodyPr>
          <a:lstStyle/>
          <a:p>
            <a:r>
              <a:rPr lang="en" sz="4000" b="1" dirty="0">
                <a:latin typeface="Open Sans"/>
                <a:ea typeface="Open Sans"/>
                <a:cs typeface="Open Sans"/>
                <a:sym typeface="Open Sans"/>
              </a:rPr>
              <a:t>Landmarks on the Bloch Sphere</a:t>
            </a:r>
            <a:endParaRPr sz="4000" b="1" dirty="0">
              <a:solidFill>
                <a:srgbClr val="38B6FF"/>
              </a:solidFill>
              <a:latin typeface="Open Sans"/>
              <a:ea typeface="Open Sans"/>
              <a:cs typeface="Open Sans"/>
              <a:sym typeface="Open Sans"/>
            </a:endParaRPr>
          </a:p>
        </p:txBody>
      </p:sp>
    </p:spTree>
    <p:extLst>
      <p:ext uri="{BB962C8B-B14F-4D97-AF65-F5344CB8AC3E}">
        <p14:creationId xmlns:p14="http://schemas.microsoft.com/office/powerpoint/2010/main" val="144410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310"/>
        <p:cNvGrpSpPr/>
        <p:nvPr/>
      </p:nvGrpSpPr>
      <p:grpSpPr>
        <a:xfrm>
          <a:off x="0" y="0"/>
          <a:ext cx="0" cy="0"/>
          <a:chOff x="0" y="0"/>
          <a:chExt cx="0" cy="0"/>
        </a:xfrm>
      </p:grpSpPr>
      <p:cxnSp>
        <p:nvCxnSpPr>
          <p:cNvPr id="1331" name="Straight Connector 1330">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33" name="Rectangle 1332">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35" name="Freeform: Shape 1334">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7" name="Freeform: Shape 1336">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39" name="Freeform: Shape 1338">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41" name="Freeform: Shape 1340">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22" name="Google Shape;1322;p143"/>
          <p:cNvSpPr txBox="1"/>
          <p:nvPr/>
        </p:nvSpPr>
        <p:spPr>
          <a:xfrm>
            <a:off x="2377440" y="442220"/>
            <a:ext cx="8397987" cy="1345269"/>
          </a:xfrm>
          <a:prstGeom prst="rect">
            <a:avLst/>
          </a:prstGeom>
        </p:spPr>
        <p:txBody>
          <a:bodyPr spcFirstLastPara="1" vert="horz" lIns="109728" tIns="109728" rIns="109728" bIns="91440" rtlCol="0" anchor="b" anchorCtr="0">
            <a:normAutofit/>
          </a:bodyPr>
          <a:lstStyle/>
          <a:p>
            <a:pPr>
              <a:lnSpc>
                <a:spcPct val="130000"/>
              </a:lnSpc>
              <a:spcBef>
                <a:spcPct val="0"/>
              </a:spcBef>
              <a:spcAft>
                <a:spcPts val="600"/>
              </a:spcAft>
            </a:pPr>
            <a:r>
              <a:rPr lang="en-US" sz="3000" b="1" spc="150">
                <a:solidFill>
                  <a:schemeClr val="tx1">
                    <a:lumMod val="75000"/>
                    <a:lumOff val="25000"/>
                  </a:schemeClr>
                </a:solidFill>
                <a:latin typeface="+mj-lt"/>
                <a:ea typeface="+mj-ea"/>
                <a:cs typeface="+mj-cs"/>
                <a:sym typeface="Open Sans"/>
              </a:rPr>
              <a:t>Locating a qubit on the Bloch sphere</a:t>
            </a:r>
          </a:p>
        </p:txBody>
      </p:sp>
      <p:cxnSp>
        <p:nvCxnSpPr>
          <p:cNvPr id="1312" name="Google Shape;1312;p143"/>
          <p:cNvCxnSpPr/>
          <p:nvPr/>
        </p:nvCxnSpPr>
        <p:spPr>
          <a:xfrm>
            <a:off x="2798477" y="2312988"/>
            <a:ext cx="7470709" cy="0"/>
          </a:xfrm>
          <a:prstGeom prst="straightConnector1">
            <a:avLst/>
          </a:prstGeom>
          <a:noFill/>
          <a:ln w="9525" cap="flat" cmpd="sng">
            <a:solidFill>
              <a:srgbClr val="44546A"/>
            </a:solidFill>
            <a:prstDash val="solid"/>
            <a:round/>
            <a:headEnd type="none" w="med" len="med"/>
            <a:tailEnd type="none" w="med" len="med"/>
          </a:ln>
        </p:spPr>
      </p:cxnSp>
      <p:cxnSp>
        <p:nvCxnSpPr>
          <p:cNvPr id="1313" name="Google Shape;1313;p143"/>
          <p:cNvCxnSpPr/>
          <p:nvPr/>
        </p:nvCxnSpPr>
        <p:spPr>
          <a:xfrm>
            <a:off x="2798477" y="2352328"/>
            <a:ext cx="7470709" cy="0"/>
          </a:xfrm>
          <a:prstGeom prst="straightConnector1">
            <a:avLst/>
          </a:prstGeom>
          <a:noFill/>
          <a:ln w="19050" cap="flat" cmpd="sng">
            <a:solidFill>
              <a:srgbClr val="44546A"/>
            </a:solidFill>
            <a:prstDash val="solid"/>
            <a:round/>
            <a:headEnd type="none" w="med" len="med"/>
            <a:tailEnd type="none" w="med" len="med"/>
          </a:ln>
        </p:spPr>
      </p:cxnSp>
      <p:sp>
        <p:nvSpPr>
          <p:cNvPr id="1320" name="Google Shape;1320;p143"/>
          <p:cNvSpPr txBox="1"/>
          <p:nvPr/>
        </p:nvSpPr>
        <p:spPr>
          <a:xfrm>
            <a:off x="5409576" y="3026501"/>
            <a:ext cx="2203013" cy="981767"/>
          </a:xfrm>
          <a:prstGeom prst="rect">
            <a:avLst/>
          </a:prstGeom>
          <a:noFill/>
          <a:ln w="19050" cap="flat" cmpd="sng">
            <a:solidFill>
              <a:srgbClr val="33B1FF"/>
            </a:solidFill>
            <a:prstDash val="solid"/>
            <a:round/>
            <a:headEnd type="none" w="sm" len="sm"/>
            <a:tailEnd type="none" w="sm" len="sm"/>
          </a:ln>
        </p:spPr>
        <p:txBody>
          <a:bodyPr spcFirstLastPara="1" wrap="square" lIns="91433" tIns="45700" rIns="91433" bIns="45700" anchor="t" anchorCtr="0">
            <a:spAutoFit/>
          </a:bodyPr>
          <a:lstStyle/>
          <a:p>
            <a:pPr algn="ctr" defTabSz="603504">
              <a:spcAft>
                <a:spcPts val="600"/>
              </a:spcAft>
              <a:buClr>
                <a:schemeClr val="dk1"/>
              </a:buClr>
              <a:buSzPts val="1100"/>
            </a:pPr>
            <a:r>
              <a:rPr lang="en-US" sz="1760" kern="1200">
                <a:solidFill>
                  <a:schemeClr val="dk1"/>
                </a:solidFill>
                <a:latin typeface="Open Sans"/>
                <a:ea typeface="Open Sans"/>
                <a:cs typeface="Open Sans"/>
                <a:sym typeface="Open Sans"/>
              </a:rPr>
              <a:t>Anything that is not |0&gt; or |1&gt; is a</a:t>
            </a:r>
            <a:r>
              <a:rPr lang="en-US" sz="1760" b="1" kern="1200">
                <a:solidFill>
                  <a:schemeClr val="dk1"/>
                </a:solidFill>
                <a:latin typeface="Open Sans"/>
                <a:ea typeface="Open Sans"/>
                <a:cs typeface="Open Sans"/>
                <a:sym typeface="Open Sans"/>
              </a:rPr>
              <a:t> superposition</a:t>
            </a:r>
            <a:r>
              <a:rPr lang="en-US" sz="1760" kern="1200">
                <a:solidFill>
                  <a:schemeClr val="dk1"/>
                </a:solidFill>
                <a:latin typeface="Open Sans"/>
                <a:ea typeface="Open Sans"/>
                <a:cs typeface="Open Sans"/>
                <a:sym typeface="Open Sans"/>
              </a:rPr>
              <a:t>.</a:t>
            </a:r>
            <a:endParaRPr lang="en-US" sz="2667">
              <a:solidFill>
                <a:schemeClr val="dk1"/>
              </a:solidFill>
              <a:latin typeface="Open Sans"/>
              <a:ea typeface="Open Sans"/>
              <a:cs typeface="Open Sans"/>
              <a:sym typeface="Open Sans"/>
            </a:endParaRPr>
          </a:p>
        </p:txBody>
      </p:sp>
      <p:pic>
        <p:nvPicPr>
          <p:cNvPr id="1321" name="Google Shape;1321;p143" descr="A white circle with a red line&#10;&#10;Description automatically generated with medium confidence"/>
          <p:cNvPicPr preferRelativeResize="0"/>
          <p:nvPr/>
        </p:nvPicPr>
        <p:blipFill rotWithShape="1">
          <a:blip r:embed="rId3">
            <a:alphaModFix/>
          </a:blip>
          <a:srcRect/>
          <a:stretch/>
        </p:blipFill>
        <p:spPr>
          <a:xfrm>
            <a:off x="1963790" y="2451376"/>
            <a:ext cx="1713257" cy="2230615"/>
          </a:xfrm>
          <a:prstGeom prst="rect">
            <a:avLst/>
          </a:prstGeom>
          <a:noFill/>
          <a:ln>
            <a:noFill/>
          </a:ln>
        </p:spPr>
      </p:pic>
      <p:pic>
        <p:nvPicPr>
          <p:cNvPr id="1323" name="Google Shape;1323;p143" descr="A white circle with a red line&#10;&#10;Description automatically generated with medium confidence"/>
          <p:cNvPicPr preferRelativeResize="0"/>
          <p:nvPr/>
        </p:nvPicPr>
        <p:blipFill rotWithShape="1">
          <a:blip r:embed="rId4">
            <a:alphaModFix/>
          </a:blip>
          <a:srcRect/>
          <a:stretch/>
        </p:blipFill>
        <p:spPr>
          <a:xfrm>
            <a:off x="9381143" y="2391668"/>
            <a:ext cx="1694134" cy="2210367"/>
          </a:xfrm>
          <a:prstGeom prst="rect">
            <a:avLst/>
          </a:prstGeom>
          <a:noFill/>
          <a:ln>
            <a:noFill/>
          </a:ln>
        </p:spPr>
      </p:pic>
      <p:pic>
        <p:nvPicPr>
          <p:cNvPr id="1324" name="Google Shape;1324;p143" descr="A white sphere with a red line&#10;&#10;Description automatically generated with low confidence"/>
          <p:cNvPicPr preferRelativeResize="0"/>
          <p:nvPr/>
        </p:nvPicPr>
        <p:blipFill rotWithShape="1">
          <a:blip r:embed="rId5">
            <a:alphaModFix/>
          </a:blip>
          <a:srcRect/>
          <a:stretch/>
        </p:blipFill>
        <p:spPr>
          <a:xfrm>
            <a:off x="5954300" y="4448268"/>
            <a:ext cx="1594924" cy="1935295"/>
          </a:xfrm>
          <a:prstGeom prst="rect">
            <a:avLst/>
          </a:prstGeom>
          <a:noFill/>
          <a:ln>
            <a:noFill/>
          </a:ln>
        </p:spPr>
      </p:pic>
      <p:pic>
        <p:nvPicPr>
          <p:cNvPr id="1325" name="Google Shape;1325;p143" descr="A sphere with lines and a red arrow&#10;&#10;Description automatically generated"/>
          <p:cNvPicPr preferRelativeResize="0"/>
          <p:nvPr/>
        </p:nvPicPr>
        <p:blipFill rotWithShape="1">
          <a:blip r:embed="rId6">
            <a:alphaModFix/>
          </a:blip>
          <a:srcRect/>
          <a:stretch/>
        </p:blipFill>
        <p:spPr>
          <a:xfrm>
            <a:off x="3792591" y="4223664"/>
            <a:ext cx="1560983" cy="1935303"/>
          </a:xfrm>
          <a:prstGeom prst="rect">
            <a:avLst/>
          </a:prstGeom>
          <a:noFill/>
          <a:ln>
            <a:noFill/>
          </a:ln>
        </p:spPr>
      </p:pic>
      <p:pic>
        <p:nvPicPr>
          <p:cNvPr id="1326" name="Google Shape;1326;p143" descr="A dart stuck in a dart board&#10;&#10;Description automatically generated with medium confidence"/>
          <p:cNvPicPr preferRelativeResize="0"/>
          <p:nvPr/>
        </p:nvPicPr>
        <p:blipFill rotWithShape="1">
          <a:blip r:embed="rId7">
            <a:alphaModFix/>
          </a:blip>
          <a:srcRect/>
          <a:stretch/>
        </p:blipFill>
        <p:spPr>
          <a:xfrm>
            <a:off x="7989691" y="4569145"/>
            <a:ext cx="1560983" cy="19352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80"/>
          <p:cNvSpPr/>
          <p:nvPr/>
        </p:nvSpPr>
        <p:spPr>
          <a:xfrm>
            <a:off x="0" y="-19767"/>
            <a:ext cx="2795200" cy="6471600"/>
          </a:xfrm>
          <a:prstGeom prst="rect">
            <a:avLst/>
          </a:prstGeom>
          <a:solidFill>
            <a:srgbClr val="38B6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9" name="Google Shape;2059;p180"/>
          <p:cNvSpPr txBox="1"/>
          <p:nvPr/>
        </p:nvSpPr>
        <p:spPr>
          <a:xfrm>
            <a:off x="90467" y="2361767"/>
            <a:ext cx="2795200" cy="1313268"/>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spAutoFit/>
          </a:bodyPr>
          <a:lstStyle/>
          <a:p>
            <a:r>
              <a:rPr lang="en-US" sz="3467" b="1" dirty="0">
                <a:solidFill>
                  <a:schemeClr val="lt1"/>
                </a:solidFill>
                <a:latin typeface="Open Sans"/>
                <a:ea typeface="Open Sans"/>
                <a:cs typeface="Open Sans"/>
                <a:sym typeface="Open Sans"/>
              </a:rPr>
              <a:t>State of a Qubit</a:t>
            </a:r>
            <a:endParaRPr sz="3467" b="1" dirty="0">
              <a:solidFill>
                <a:schemeClr val="lt1"/>
              </a:solidFill>
              <a:latin typeface="Open Sans"/>
              <a:ea typeface="Open Sans"/>
              <a:cs typeface="Open Sans"/>
              <a:sym typeface="Open Sans"/>
            </a:endParaRPr>
          </a:p>
        </p:txBody>
      </p:sp>
      <p:sp>
        <p:nvSpPr>
          <p:cNvPr id="2060" name="Google Shape;2060;p180"/>
          <p:cNvSpPr txBox="1"/>
          <p:nvPr/>
        </p:nvSpPr>
        <p:spPr>
          <a:xfrm>
            <a:off x="3024533" y="1777501"/>
            <a:ext cx="8596800" cy="741125"/>
          </a:xfrm>
          <a:prstGeom prst="rect">
            <a:avLst/>
          </a:prstGeom>
          <a:noFill/>
          <a:ln>
            <a:noFill/>
          </a:ln>
        </p:spPr>
        <p:txBody>
          <a:bodyPr spcFirstLastPara="1" wrap="square" lIns="121900" tIns="121900" rIns="121900" bIns="121900" anchor="t" anchorCtr="0">
            <a:spAutoFit/>
          </a:bodyPr>
          <a:lstStyle/>
          <a:p>
            <a:pPr algn="ctr">
              <a:spcAft>
                <a:spcPts val="1333"/>
              </a:spcAft>
            </a:pPr>
            <a:r>
              <a:rPr lang="en" sz="2133" dirty="0">
                <a:latin typeface="Open Sans"/>
                <a:ea typeface="Open Sans"/>
                <a:cs typeface="Open Sans"/>
                <a:sym typeface="Open Sans"/>
              </a:rPr>
              <a:t>We use the Bloch Sphere to visualize qubits:</a:t>
            </a:r>
            <a:endParaRPr sz="2133" dirty="0">
              <a:latin typeface="Open Sans"/>
              <a:ea typeface="Open Sans"/>
              <a:cs typeface="Open Sans"/>
              <a:sym typeface="Open Sans"/>
            </a:endParaRPr>
          </a:p>
        </p:txBody>
      </p:sp>
      <p:pic>
        <p:nvPicPr>
          <p:cNvPr id="2062" name="Google Shape;2062;p180" descr="A picture containing building, dome&#10;&#10;Description automatically generated"/>
          <p:cNvPicPr preferRelativeResize="0"/>
          <p:nvPr/>
        </p:nvPicPr>
        <p:blipFill rotWithShape="1">
          <a:blip r:embed="rId3">
            <a:alphaModFix/>
          </a:blip>
          <a:srcRect/>
          <a:stretch/>
        </p:blipFill>
        <p:spPr>
          <a:xfrm>
            <a:off x="3675983" y="2769386"/>
            <a:ext cx="1384872" cy="1716108"/>
          </a:xfrm>
          <a:prstGeom prst="rect">
            <a:avLst/>
          </a:prstGeom>
          <a:noFill/>
          <a:ln>
            <a:noFill/>
          </a:ln>
        </p:spPr>
      </p:pic>
      <p:pic>
        <p:nvPicPr>
          <p:cNvPr id="2063" name="Google Shape;2063;p180" descr="A white circle with a red line&#10;&#10;Description automatically generated with low confidence"/>
          <p:cNvPicPr preferRelativeResize="0"/>
          <p:nvPr/>
        </p:nvPicPr>
        <p:blipFill rotWithShape="1">
          <a:blip r:embed="rId4">
            <a:alphaModFix/>
          </a:blip>
          <a:srcRect/>
          <a:stretch/>
        </p:blipFill>
        <p:spPr>
          <a:xfrm>
            <a:off x="5871745" y="2769387"/>
            <a:ext cx="1384872" cy="1716108"/>
          </a:xfrm>
          <a:prstGeom prst="rect">
            <a:avLst/>
          </a:prstGeom>
          <a:noFill/>
          <a:ln>
            <a:noFill/>
          </a:ln>
        </p:spPr>
      </p:pic>
      <p:pic>
        <p:nvPicPr>
          <p:cNvPr id="2064" name="Google Shape;2064;p180" descr="A white circle with a red line&#10;&#10;Description automatically generated with medium confidence"/>
          <p:cNvPicPr preferRelativeResize="0"/>
          <p:nvPr/>
        </p:nvPicPr>
        <p:blipFill rotWithShape="1">
          <a:blip r:embed="rId5">
            <a:alphaModFix/>
          </a:blip>
          <a:srcRect/>
          <a:stretch/>
        </p:blipFill>
        <p:spPr>
          <a:xfrm>
            <a:off x="10092508" y="2746136"/>
            <a:ext cx="1416576" cy="1750992"/>
          </a:xfrm>
          <a:prstGeom prst="rect">
            <a:avLst/>
          </a:prstGeom>
          <a:noFill/>
          <a:ln>
            <a:noFill/>
          </a:ln>
        </p:spPr>
      </p:pic>
      <p:sp>
        <p:nvSpPr>
          <p:cNvPr id="2065" name="Google Shape;2065;p180"/>
          <p:cNvSpPr txBox="1"/>
          <p:nvPr/>
        </p:nvSpPr>
        <p:spPr>
          <a:xfrm>
            <a:off x="4029617" y="4516567"/>
            <a:ext cx="677600" cy="533530"/>
          </a:xfrm>
          <a:prstGeom prst="rect">
            <a:avLst/>
          </a:prstGeom>
          <a:noFill/>
          <a:ln>
            <a:noFill/>
          </a:ln>
        </p:spPr>
        <p:txBody>
          <a:bodyPr spcFirstLastPara="1" wrap="square" lIns="91433" tIns="91433" rIns="91433" bIns="91433" anchor="t" anchorCtr="0">
            <a:spAutoFit/>
          </a:bodyPr>
          <a:lstStyle/>
          <a:p>
            <a:pPr algn="ctr">
              <a:buClr>
                <a:srgbClr val="000000"/>
              </a:buClr>
              <a:buSzPts val="1700"/>
            </a:pPr>
            <a:r>
              <a:rPr lang="en" sz="2267">
                <a:solidFill>
                  <a:srgbClr val="000000"/>
                </a:solidFill>
                <a:latin typeface="Raleway"/>
                <a:ea typeface="Raleway"/>
                <a:cs typeface="Raleway"/>
                <a:sym typeface="Raleway"/>
              </a:rPr>
              <a:t>|0</a:t>
            </a:r>
            <a:r>
              <a:rPr lang="en" sz="2267">
                <a:latin typeface="Raleway"/>
                <a:ea typeface="Raleway"/>
                <a:cs typeface="Raleway"/>
                <a:sym typeface="Raleway"/>
              </a:rPr>
              <a:t>&gt;</a:t>
            </a:r>
            <a:endParaRPr sz="2267">
              <a:solidFill>
                <a:srgbClr val="000000"/>
              </a:solidFill>
              <a:latin typeface="Raleway"/>
              <a:ea typeface="Raleway"/>
              <a:cs typeface="Raleway"/>
              <a:sym typeface="Raleway"/>
            </a:endParaRPr>
          </a:p>
        </p:txBody>
      </p:sp>
      <p:sp>
        <p:nvSpPr>
          <p:cNvPr id="2066" name="Google Shape;2066;p180"/>
          <p:cNvSpPr txBox="1"/>
          <p:nvPr/>
        </p:nvSpPr>
        <p:spPr>
          <a:xfrm>
            <a:off x="6264817" y="4516567"/>
            <a:ext cx="677600" cy="533530"/>
          </a:xfrm>
          <a:prstGeom prst="rect">
            <a:avLst/>
          </a:prstGeom>
          <a:noFill/>
          <a:ln>
            <a:noFill/>
          </a:ln>
        </p:spPr>
        <p:txBody>
          <a:bodyPr spcFirstLastPara="1" wrap="square" lIns="91433" tIns="91433" rIns="91433" bIns="91433" anchor="t" anchorCtr="0">
            <a:spAutoFit/>
          </a:bodyPr>
          <a:lstStyle/>
          <a:p>
            <a:pPr algn="ctr">
              <a:buClr>
                <a:srgbClr val="000000"/>
              </a:buClr>
              <a:buSzPts val="1700"/>
            </a:pPr>
            <a:r>
              <a:rPr lang="en" sz="2267">
                <a:solidFill>
                  <a:srgbClr val="000000"/>
                </a:solidFill>
                <a:latin typeface="Raleway"/>
                <a:ea typeface="Raleway"/>
                <a:cs typeface="Raleway"/>
                <a:sym typeface="Raleway"/>
              </a:rPr>
              <a:t>|</a:t>
            </a:r>
            <a:r>
              <a:rPr lang="en" sz="2267">
                <a:latin typeface="Raleway"/>
                <a:ea typeface="Raleway"/>
                <a:cs typeface="Raleway"/>
                <a:sym typeface="Raleway"/>
              </a:rPr>
              <a:t>1&gt;</a:t>
            </a:r>
            <a:endParaRPr sz="2267">
              <a:solidFill>
                <a:srgbClr val="000000"/>
              </a:solidFill>
              <a:latin typeface="Raleway"/>
              <a:ea typeface="Raleway"/>
              <a:cs typeface="Raleway"/>
              <a:sym typeface="Raleway"/>
            </a:endParaRPr>
          </a:p>
        </p:txBody>
      </p:sp>
      <p:sp>
        <p:nvSpPr>
          <p:cNvPr id="2067" name="Google Shape;2067;p180"/>
          <p:cNvSpPr txBox="1"/>
          <p:nvPr/>
        </p:nvSpPr>
        <p:spPr>
          <a:xfrm>
            <a:off x="8296817" y="4516567"/>
            <a:ext cx="677600" cy="533530"/>
          </a:xfrm>
          <a:prstGeom prst="rect">
            <a:avLst/>
          </a:prstGeom>
          <a:noFill/>
          <a:ln>
            <a:noFill/>
          </a:ln>
        </p:spPr>
        <p:txBody>
          <a:bodyPr spcFirstLastPara="1" wrap="square" lIns="91433" tIns="91433" rIns="91433" bIns="91433" anchor="t" anchorCtr="0">
            <a:spAutoFit/>
          </a:bodyPr>
          <a:lstStyle/>
          <a:p>
            <a:pPr algn="ctr">
              <a:buClr>
                <a:srgbClr val="000000"/>
              </a:buClr>
              <a:buSzPts val="1700"/>
            </a:pPr>
            <a:r>
              <a:rPr lang="en" sz="2267">
                <a:solidFill>
                  <a:srgbClr val="000000"/>
                </a:solidFill>
                <a:latin typeface="Raleway"/>
                <a:ea typeface="Raleway"/>
                <a:cs typeface="Raleway"/>
                <a:sym typeface="Raleway"/>
              </a:rPr>
              <a:t>|</a:t>
            </a:r>
            <a:r>
              <a:rPr lang="en" sz="2267">
                <a:latin typeface="Raleway"/>
                <a:ea typeface="Raleway"/>
                <a:cs typeface="Raleway"/>
                <a:sym typeface="Raleway"/>
              </a:rPr>
              <a:t>+&gt;</a:t>
            </a:r>
            <a:endParaRPr sz="2267">
              <a:solidFill>
                <a:srgbClr val="000000"/>
              </a:solidFill>
              <a:latin typeface="Raleway"/>
              <a:ea typeface="Raleway"/>
              <a:cs typeface="Raleway"/>
              <a:sym typeface="Raleway"/>
            </a:endParaRPr>
          </a:p>
        </p:txBody>
      </p:sp>
      <p:sp>
        <p:nvSpPr>
          <p:cNvPr id="2068" name="Google Shape;2068;p180"/>
          <p:cNvSpPr txBox="1"/>
          <p:nvPr/>
        </p:nvSpPr>
        <p:spPr>
          <a:xfrm>
            <a:off x="10430417" y="4516567"/>
            <a:ext cx="677600" cy="533530"/>
          </a:xfrm>
          <a:prstGeom prst="rect">
            <a:avLst/>
          </a:prstGeom>
          <a:noFill/>
          <a:ln>
            <a:noFill/>
          </a:ln>
        </p:spPr>
        <p:txBody>
          <a:bodyPr spcFirstLastPara="1" wrap="square" lIns="91433" tIns="91433" rIns="91433" bIns="91433" anchor="t" anchorCtr="0">
            <a:spAutoFit/>
          </a:bodyPr>
          <a:lstStyle/>
          <a:p>
            <a:pPr algn="ctr">
              <a:buClr>
                <a:srgbClr val="000000"/>
              </a:buClr>
              <a:buSzPts val="1700"/>
            </a:pPr>
            <a:r>
              <a:rPr lang="en" sz="2267">
                <a:solidFill>
                  <a:srgbClr val="000000"/>
                </a:solidFill>
                <a:latin typeface="Raleway"/>
                <a:ea typeface="Raleway"/>
                <a:cs typeface="Raleway"/>
                <a:sym typeface="Raleway"/>
              </a:rPr>
              <a:t>|</a:t>
            </a:r>
            <a:r>
              <a:rPr lang="en" sz="2267">
                <a:latin typeface="Raleway"/>
                <a:ea typeface="Raleway"/>
                <a:cs typeface="Raleway"/>
                <a:sym typeface="Raleway"/>
              </a:rPr>
              <a:t>-&gt;</a:t>
            </a:r>
            <a:endParaRPr sz="2267">
              <a:solidFill>
                <a:srgbClr val="000000"/>
              </a:solidFill>
              <a:latin typeface="Raleway"/>
              <a:ea typeface="Raleway"/>
              <a:cs typeface="Raleway"/>
              <a:sym typeface="Raleway"/>
            </a:endParaRPr>
          </a:p>
        </p:txBody>
      </p:sp>
      <p:grpSp>
        <p:nvGrpSpPr>
          <p:cNvPr id="2069" name="Google Shape;2069;p180"/>
          <p:cNvGrpSpPr/>
          <p:nvPr/>
        </p:nvGrpSpPr>
        <p:grpSpPr>
          <a:xfrm>
            <a:off x="3780833" y="5256932"/>
            <a:ext cx="3202400" cy="983746"/>
            <a:chOff x="2835625" y="3942700"/>
            <a:chExt cx="2401800" cy="737810"/>
          </a:xfrm>
        </p:grpSpPr>
        <p:sp>
          <p:nvSpPr>
            <p:cNvPr id="2070" name="Google Shape;2070;p180"/>
            <p:cNvSpPr txBox="1"/>
            <p:nvPr/>
          </p:nvSpPr>
          <p:spPr>
            <a:xfrm>
              <a:off x="2981250" y="4218875"/>
              <a:ext cx="2149500" cy="461635"/>
            </a:xfrm>
            <a:prstGeom prst="rect">
              <a:avLst/>
            </a:prstGeom>
            <a:noFill/>
            <a:ln>
              <a:noFill/>
            </a:ln>
          </p:spPr>
          <p:txBody>
            <a:bodyPr spcFirstLastPara="1" wrap="square" lIns="121900" tIns="121900" rIns="121900" bIns="121900" anchor="t" anchorCtr="0">
              <a:spAutoFit/>
            </a:bodyPr>
            <a:lstStyle/>
            <a:p>
              <a:pPr algn="ctr"/>
              <a:r>
                <a:rPr lang="en" sz="2400" b="1"/>
                <a:t>Basis States</a:t>
              </a:r>
              <a:endParaRPr sz="2400" b="1"/>
            </a:p>
          </p:txBody>
        </p:sp>
        <p:sp>
          <p:nvSpPr>
            <p:cNvPr id="2071" name="Google Shape;2071;p180"/>
            <p:cNvSpPr/>
            <p:nvPr/>
          </p:nvSpPr>
          <p:spPr>
            <a:xfrm rot="-5400000">
              <a:off x="3891325" y="2887000"/>
              <a:ext cx="290400" cy="2401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072" name="Google Shape;2072;p180"/>
          <p:cNvGrpSpPr/>
          <p:nvPr/>
        </p:nvGrpSpPr>
        <p:grpSpPr>
          <a:xfrm>
            <a:off x="8251233" y="5155334"/>
            <a:ext cx="3202400" cy="1085347"/>
            <a:chOff x="6188425" y="3866500"/>
            <a:chExt cx="2401800" cy="814010"/>
          </a:xfrm>
        </p:grpSpPr>
        <p:sp>
          <p:nvSpPr>
            <p:cNvPr id="2073" name="Google Shape;2073;p180"/>
            <p:cNvSpPr txBox="1"/>
            <p:nvPr/>
          </p:nvSpPr>
          <p:spPr>
            <a:xfrm>
              <a:off x="6257850" y="4218875"/>
              <a:ext cx="2149500" cy="461635"/>
            </a:xfrm>
            <a:prstGeom prst="rect">
              <a:avLst/>
            </a:prstGeom>
            <a:noFill/>
            <a:ln>
              <a:noFill/>
            </a:ln>
          </p:spPr>
          <p:txBody>
            <a:bodyPr spcFirstLastPara="1" wrap="square" lIns="121900" tIns="121900" rIns="121900" bIns="121900" anchor="t" anchorCtr="0">
              <a:spAutoFit/>
            </a:bodyPr>
            <a:lstStyle/>
            <a:p>
              <a:pPr algn="ctr"/>
              <a:r>
                <a:rPr lang="en" sz="2400" b="1"/>
                <a:t>Superpositions</a:t>
              </a:r>
              <a:endParaRPr sz="2400" b="1"/>
            </a:p>
          </p:txBody>
        </p:sp>
        <p:sp>
          <p:nvSpPr>
            <p:cNvPr id="2074" name="Google Shape;2074;p180"/>
            <p:cNvSpPr/>
            <p:nvPr/>
          </p:nvSpPr>
          <p:spPr>
            <a:xfrm rot="-5400000">
              <a:off x="7244125" y="2810800"/>
              <a:ext cx="290400" cy="2401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2075" name="Google Shape;2075;p180" descr="A white circle with a red line&#10;&#10;Description automatically generated with medium confidence"/>
          <p:cNvPicPr preferRelativeResize="0"/>
          <p:nvPr/>
        </p:nvPicPr>
        <p:blipFill rotWithShape="1">
          <a:blip r:embed="rId6">
            <a:alphaModFix/>
          </a:blip>
          <a:srcRect/>
          <a:stretch/>
        </p:blipFill>
        <p:spPr>
          <a:xfrm>
            <a:off x="7982114" y="2678592"/>
            <a:ext cx="1384900" cy="18069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9"/>
                                        </p:tgtEl>
                                        <p:attrNameLst>
                                          <p:attrName>style.visibility</p:attrName>
                                        </p:attrNameLst>
                                      </p:cBhvr>
                                      <p:to>
                                        <p:strVal val="visible"/>
                                      </p:to>
                                    </p:set>
                                    <p:animEffect transition="in" filter="fade">
                                      <p:cBhvr>
                                        <p:cTn id="7" dur="1000"/>
                                        <p:tgtEl>
                                          <p:spTgt spid="20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2"/>
                                        </p:tgtEl>
                                        <p:attrNameLst>
                                          <p:attrName>style.visibility</p:attrName>
                                        </p:attrNameLst>
                                      </p:cBhvr>
                                      <p:to>
                                        <p:strVal val="visible"/>
                                      </p:to>
                                    </p:set>
                                    <p:animEffect transition="in" filter="fade">
                                      <p:cBhvr>
                                        <p:cTn id="12" dur="10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45"/>
          <p:cNvSpPr/>
          <p:nvPr/>
        </p:nvSpPr>
        <p:spPr>
          <a:xfrm>
            <a:off x="-9400" y="-18800"/>
            <a:ext cx="12192000" cy="95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0" name="Google Shape;1350;p145"/>
          <p:cNvSpPr txBox="1"/>
          <p:nvPr/>
        </p:nvSpPr>
        <p:spPr>
          <a:xfrm>
            <a:off x="265633" y="133617"/>
            <a:ext cx="10309600" cy="7080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rmAutofit fontScale="92500" lnSpcReduction="20000"/>
          </a:bodyPr>
          <a:lstStyle/>
          <a:p>
            <a:r>
              <a:rPr lang="en" sz="4000" b="1">
                <a:solidFill>
                  <a:srgbClr val="38B6FF"/>
                </a:solidFill>
                <a:latin typeface="Open Sans"/>
                <a:ea typeface="Open Sans"/>
                <a:cs typeface="Open Sans"/>
                <a:sym typeface="Open Sans"/>
              </a:rPr>
              <a:t>Practice: </a:t>
            </a:r>
            <a:r>
              <a:rPr lang="en" sz="4000" b="1">
                <a:solidFill>
                  <a:schemeClr val="lt1"/>
                </a:solidFill>
                <a:latin typeface="Open Sans"/>
                <a:ea typeface="Open Sans"/>
                <a:cs typeface="Open Sans"/>
                <a:sym typeface="Open Sans"/>
              </a:rPr>
              <a:t>The Bloch Sphere</a:t>
            </a:r>
            <a:endParaRPr sz="4000" b="1">
              <a:solidFill>
                <a:schemeClr val="lt1"/>
              </a:solidFill>
              <a:latin typeface="Open Sans"/>
              <a:ea typeface="Open Sans"/>
              <a:cs typeface="Open Sans"/>
              <a:sym typeface="Open Sans"/>
            </a:endParaRPr>
          </a:p>
        </p:txBody>
      </p:sp>
      <p:sp>
        <p:nvSpPr>
          <p:cNvPr id="1352" name="Google Shape;1352;p145"/>
          <p:cNvSpPr txBox="1"/>
          <p:nvPr/>
        </p:nvSpPr>
        <p:spPr>
          <a:xfrm>
            <a:off x="5809423" y="6455969"/>
            <a:ext cx="573200" cy="226000"/>
          </a:xfrm>
          <a:prstGeom prst="rect">
            <a:avLst/>
          </a:prstGeom>
          <a:noFill/>
          <a:ln>
            <a:noFill/>
          </a:ln>
        </p:spPr>
        <p:txBody>
          <a:bodyPr spcFirstLastPara="1" wrap="square" lIns="91400" tIns="45700" rIns="91400" bIns="45700" anchor="ctr" anchorCtr="0">
            <a:noAutofit/>
          </a:bodyPr>
          <a:lstStyle/>
          <a:p>
            <a:pPr algn="ctr">
              <a:buClr>
                <a:srgbClr val="000000"/>
              </a:buClr>
              <a:buSzPts val="900"/>
            </a:pPr>
            <a:r>
              <a:rPr lang="en" sz="1200" b="1">
                <a:solidFill>
                  <a:srgbClr val="FFFFFF"/>
                </a:solidFill>
                <a:latin typeface="Arial"/>
                <a:ea typeface="Arial"/>
                <a:cs typeface="Arial"/>
                <a:sym typeface="Arial"/>
              </a:rPr>
              <a:t>- </a:t>
            </a:r>
            <a:fld id="{00000000-1234-1234-1234-123412341234}" type="slidenum">
              <a:rPr lang="en" sz="1200" b="1">
                <a:solidFill>
                  <a:srgbClr val="FFFFFF"/>
                </a:solidFill>
                <a:latin typeface="Arial"/>
                <a:ea typeface="Arial"/>
                <a:cs typeface="Arial"/>
                <a:sym typeface="Arial"/>
              </a:rPr>
              <a:pPr algn="ctr">
                <a:buClr>
                  <a:srgbClr val="000000"/>
                </a:buClr>
                <a:buSzPts val="900"/>
              </a:pPr>
              <a:t>7</a:t>
            </a:fld>
            <a:r>
              <a:rPr lang="en" sz="1200" b="1">
                <a:solidFill>
                  <a:srgbClr val="FFFFFF"/>
                </a:solidFill>
                <a:latin typeface="Arial"/>
                <a:ea typeface="Arial"/>
                <a:cs typeface="Arial"/>
                <a:sym typeface="Arial"/>
              </a:rPr>
              <a:t> -</a:t>
            </a:r>
            <a:endParaRPr sz="1467">
              <a:solidFill>
                <a:srgbClr val="000000"/>
              </a:solidFill>
              <a:latin typeface="Arial"/>
              <a:ea typeface="Arial"/>
              <a:cs typeface="Arial"/>
              <a:sym typeface="Arial"/>
            </a:endParaRPr>
          </a:p>
        </p:txBody>
      </p:sp>
      <p:sp>
        <p:nvSpPr>
          <p:cNvPr id="1353" name="Google Shape;1353;p145"/>
          <p:cNvSpPr txBox="1"/>
          <p:nvPr/>
        </p:nvSpPr>
        <p:spPr>
          <a:xfrm>
            <a:off x="5463455" y="6651912"/>
            <a:ext cx="1265200" cy="200000"/>
          </a:xfrm>
          <a:prstGeom prst="rect">
            <a:avLst/>
          </a:prstGeom>
          <a:noFill/>
          <a:ln>
            <a:noFill/>
          </a:ln>
        </p:spPr>
        <p:txBody>
          <a:bodyPr spcFirstLastPara="1" wrap="square" lIns="91400" tIns="45700" rIns="91400" bIns="45700" anchor="t" anchorCtr="0">
            <a:noAutofit/>
          </a:bodyPr>
          <a:lstStyle/>
          <a:p>
            <a:pPr>
              <a:buClr>
                <a:srgbClr val="000000"/>
              </a:buClr>
              <a:buSzPts val="500"/>
            </a:pPr>
            <a:r>
              <a:rPr lang="en" sz="667">
                <a:solidFill>
                  <a:srgbClr val="FFFFFF"/>
                </a:solidFill>
                <a:latin typeface="Arial"/>
                <a:ea typeface="Arial"/>
                <a:cs typeface="Arial"/>
                <a:sym typeface="Arial"/>
              </a:rPr>
              <a:t>© </a:t>
            </a:r>
            <a:r>
              <a:rPr lang="en" sz="667">
                <a:solidFill>
                  <a:srgbClr val="FFFFFF"/>
                </a:solidFill>
              </a:rPr>
              <a:t>2023</a:t>
            </a:r>
            <a:r>
              <a:rPr lang="en" sz="667">
                <a:solidFill>
                  <a:srgbClr val="FFFFFF"/>
                </a:solidFill>
                <a:latin typeface="Arial"/>
                <a:ea typeface="Arial"/>
                <a:cs typeface="Arial"/>
                <a:sym typeface="Arial"/>
              </a:rPr>
              <a:t> The Coding School</a:t>
            </a:r>
            <a:endParaRPr sz="1467">
              <a:solidFill>
                <a:srgbClr val="000000"/>
              </a:solidFill>
              <a:latin typeface="Arial"/>
              <a:ea typeface="Arial"/>
              <a:cs typeface="Arial"/>
              <a:sym typeface="Arial"/>
            </a:endParaRPr>
          </a:p>
        </p:txBody>
      </p:sp>
      <p:sp>
        <p:nvSpPr>
          <p:cNvPr id="1356" name="Google Shape;1356;p145"/>
          <p:cNvSpPr txBox="1"/>
          <p:nvPr/>
        </p:nvSpPr>
        <p:spPr>
          <a:xfrm>
            <a:off x="366933" y="1290000"/>
            <a:ext cx="10448400" cy="1005518"/>
          </a:xfrm>
          <a:prstGeom prst="rect">
            <a:avLst/>
          </a:prstGeom>
          <a:solidFill>
            <a:schemeClr val="lt1"/>
          </a:solidFill>
          <a:ln>
            <a:noFill/>
          </a:ln>
        </p:spPr>
        <p:txBody>
          <a:bodyPr spcFirstLastPara="1" wrap="square" lIns="91433" tIns="91433" rIns="91433" bIns="91433" anchor="t" anchorCtr="0">
            <a:spAutoFit/>
          </a:bodyPr>
          <a:lstStyle/>
          <a:p>
            <a:pPr>
              <a:buClr>
                <a:srgbClr val="000000"/>
              </a:buClr>
              <a:buSzPts val="2300"/>
            </a:pPr>
            <a:r>
              <a:rPr lang="en" sz="2667">
                <a:solidFill>
                  <a:srgbClr val="000000"/>
                </a:solidFill>
                <a:latin typeface="Open Sans"/>
                <a:ea typeface="Open Sans"/>
                <a:cs typeface="Open Sans"/>
                <a:sym typeface="Open Sans"/>
              </a:rPr>
              <a:t>Which Bloch sphere shows a state that has a </a:t>
            </a:r>
            <a:r>
              <a:rPr lang="en" sz="2667">
                <a:latin typeface="Open Sans"/>
                <a:ea typeface="Open Sans"/>
                <a:cs typeface="Open Sans"/>
                <a:sym typeface="Open Sans"/>
              </a:rPr>
              <a:t>2</a:t>
            </a:r>
            <a:r>
              <a:rPr lang="en" sz="2667">
                <a:solidFill>
                  <a:srgbClr val="000000"/>
                </a:solidFill>
                <a:latin typeface="Open Sans"/>
                <a:ea typeface="Open Sans"/>
                <a:cs typeface="Open Sans"/>
                <a:sym typeface="Open Sans"/>
              </a:rPr>
              <a:t>0% contribution of |0&gt; and a </a:t>
            </a:r>
            <a:r>
              <a:rPr lang="en" sz="2667">
                <a:latin typeface="Open Sans"/>
                <a:ea typeface="Open Sans"/>
                <a:cs typeface="Open Sans"/>
                <a:sym typeface="Open Sans"/>
              </a:rPr>
              <a:t>8</a:t>
            </a:r>
            <a:r>
              <a:rPr lang="en" sz="2667">
                <a:solidFill>
                  <a:srgbClr val="000000"/>
                </a:solidFill>
                <a:latin typeface="Open Sans"/>
                <a:ea typeface="Open Sans"/>
                <a:cs typeface="Open Sans"/>
                <a:sym typeface="Open Sans"/>
              </a:rPr>
              <a:t>0% contribution of |1&gt; ?</a:t>
            </a:r>
            <a:endParaRPr sz="2667">
              <a:solidFill>
                <a:srgbClr val="000000"/>
              </a:solidFill>
              <a:latin typeface="Open Sans"/>
              <a:ea typeface="Open Sans"/>
              <a:cs typeface="Open Sans"/>
              <a:sym typeface="Open Sans"/>
            </a:endParaRPr>
          </a:p>
        </p:txBody>
      </p:sp>
      <p:sp>
        <p:nvSpPr>
          <p:cNvPr id="1357" name="Google Shape;1357;p145"/>
          <p:cNvSpPr txBox="1"/>
          <p:nvPr/>
        </p:nvSpPr>
        <p:spPr>
          <a:xfrm>
            <a:off x="908971" y="5088531"/>
            <a:ext cx="4060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a</a:t>
            </a:r>
            <a:endParaRPr sz="1467">
              <a:solidFill>
                <a:srgbClr val="000000"/>
              </a:solidFill>
              <a:latin typeface="Arial"/>
              <a:ea typeface="Arial"/>
              <a:cs typeface="Arial"/>
              <a:sym typeface="Arial"/>
            </a:endParaRPr>
          </a:p>
        </p:txBody>
      </p:sp>
      <p:sp>
        <p:nvSpPr>
          <p:cNvPr id="1358" name="Google Shape;1358;p145"/>
          <p:cNvSpPr txBox="1"/>
          <p:nvPr/>
        </p:nvSpPr>
        <p:spPr>
          <a:xfrm>
            <a:off x="3825512" y="5085617"/>
            <a:ext cx="4268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b</a:t>
            </a:r>
            <a:endParaRPr sz="1467">
              <a:solidFill>
                <a:srgbClr val="000000"/>
              </a:solidFill>
              <a:latin typeface="Arial"/>
              <a:ea typeface="Arial"/>
              <a:cs typeface="Arial"/>
              <a:sym typeface="Arial"/>
            </a:endParaRPr>
          </a:p>
        </p:txBody>
      </p:sp>
      <p:sp>
        <p:nvSpPr>
          <p:cNvPr id="1359" name="Google Shape;1359;p145"/>
          <p:cNvSpPr txBox="1"/>
          <p:nvPr/>
        </p:nvSpPr>
        <p:spPr>
          <a:xfrm>
            <a:off x="7056100" y="5085615"/>
            <a:ext cx="3800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c</a:t>
            </a:r>
            <a:endParaRPr sz="1467">
              <a:solidFill>
                <a:srgbClr val="000000"/>
              </a:solidFill>
              <a:latin typeface="Arial"/>
              <a:ea typeface="Arial"/>
              <a:cs typeface="Arial"/>
              <a:sym typeface="Arial"/>
            </a:endParaRPr>
          </a:p>
        </p:txBody>
      </p:sp>
      <p:sp>
        <p:nvSpPr>
          <p:cNvPr id="1360" name="Google Shape;1360;p145"/>
          <p:cNvSpPr txBox="1"/>
          <p:nvPr/>
        </p:nvSpPr>
        <p:spPr>
          <a:xfrm>
            <a:off x="10076913" y="5085615"/>
            <a:ext cx="4268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d</a:t>
            </a:r>
            <a:endParaRPr sz="1467">
              <a:solidFill>
                <a:srgbClr val="000000"/>
              </a:solidFill>
              <a:latin typeface="Arial"/>
              <a:ea typeface="Arial"/>
              <a:cs typeface="Arial"/>
              <a:sym typeface="Arial"/>
            </a:endParaRPr>
          </a:p>
        </p:txBody>
      </p:sp>
      <p:pic>
        <p:nvPicPr>
          <p:cNvPr id="1361" name="Google Shape;1361;p145" descr="A white sphere with a red line&#10;&#10;Description automatically generated with low confidence"/>
          <p:cNvPicPr preferRelativeResize="0"/>
          <p:nvPr/>
        </p:nvPicPr>
        <p:blipFill rotWithShape="1">
          <a:blip r:embed="rId3">
            <a:alphaModFix/>
          </a:blip>
          <a:srcRect/>
          <a:stretch/>
        </p:blipFill>
        <p:spPr>
          <a:xfrm>
            <a:off x="9461930" y="2783556"/>
            <a:ext cx="1531036" cy="1993392"/>
          </a:xfrm>
          <a:prstGeom prst="rect">
            <a:avLst/>
          </a:prstGeom>
          <a:noFill/>
          <a:ln>
            <a:noFill/>
          </a:ln>
        </p:spPr>
      </p:pic>
      <p:sp>
        <p:nvSpPr>
          <p:cNvPr id="1362" name="Google Shape;1362;p145"/>
          <p:cNvSpPr/>
          <p:nvPr/>
        </p:nvSpPr>
        <p:spPr>
          <a:xfrm>
            <a:off x="9151613" y="2576537"/>
            <a:ext cx="2277200" cy="3158400"/>
          </a:xfrm>
          <a:prstGeom prst="rect">
            <a:avLst/>
          </a:prstGeom>
          <a:noFill/>
          <a:ln w="76200" cap="flat" cmpd="sng">
            <a:solidFill>
              <a:srgbClr val="33B1FF"/>
            </a:solidFill>
            <a:prstDash val="solid"/>
            <a:round/>
            <a:headEnd type="none" w="sm" len="sm"/>
            <a:tailEnd type="none" w="sm" len="sm"/>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1363" name="Google Shape;1363;p145" descr="A white circle with a red line&#10;&#10;Description automatically generated with low confidence"/>
          <p:cNvPicPr preferRelativeResize="0"/>
          <p:nvPr/>
        </p:nvPicPr>
        <p:blipFill rotWithShape="1">
          <a:blip r:embed="rId4">
            <a:alphaModFix/>
          </a:blip>
          <a:srcRect/>
          <a:stretch/>
        </p:blipFill>
        <p:spPr>
          <a:xfrm>
            <a:off x="363534" y="2786473"/>
            <a:ext cx="1531036" cy="1993392"/>
          </a:xfrm>
          <a:prstGeom prst="rect">
            <a:avLst/>
          </a:prstGeom>
          <a:noFill/>
          <a:ln>
            <a:noFill/>
          </a:ln>
        </p:spPr>
      </p:pic>
      <p:pic>
        <p:nvPicPr>
          <p:cNvPr id="1364" name="Google Shape;1364;p145" descr="A dart stuck in a dart board&#10;&#10;Description automatically generated with medium confidence"/>
          <p:cNvPicPr preferRelativeResize="0"/>
          <p:nvPr/>
        </p:nvPicPr>
        <p:blipFill rotWithShape="1">
          <a:blip r:embed="rId5">
            <a:alphaModFix/>
          </a:blip>
          <a:srcRect/>
          <a:stretch/>
        </p:blipFill>
        <p:spPr>
          <a:xfrm>
            <a:off x="3273355" y="2783559"/>
            <a:ext cx="1531036" cy="1993392"/>
          </a:xfrm>
          <a:prstGeom prst="rect">
            <a:avLst/>
          </a:prstGeom>
          <a:noFill/>
          <a:ln>
            <a:noFill/>
          </a:ln>
        </p:spPr>
      </p:pic>
      <p:pic>
        <p:nvPicPr>
          <p:cNvPr id="1365" name="Google Shape;1365;p145" descr="A white circle with a red line&#10;&#10;Description automatically generated with medium confidence"/>
          <p:cNvPicPr preferRelativeResize="0"/>
          <p:nvPr/>
        </p:nvPicPr>
        <p:blipFill rotWithShape="1">
          <a:blip r:embed="rId6">
            <a:alphaModFix/>
          </a:blip>
          <a:srcRect/>
          <a:stretch/>
        </p:blipFill>
        <p:spPr>
          <a:xfrm>
            <a:off x="6480699" y="2783557"/>
            <a:ext cx="1531036" cy="19933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2"/>
                                        </p:tgtEl>
                                        <p:attrNameLst>
                                          <p:attrName>style.visibility</p:attrName>
                                        </p:attrNameLst>
                                      </p:cBhvr>
                                      <p:to>
                                        <p:strVal val="visible"/>
                                      </p:to>
                                    </p:set>
                                    <p:animEffect transition="in" filter="fade">
                                      <p:cBhvr>
                                        <p:cTn id="7" dur="1000"/>
                                        <p:tgtEl>
                                          <p:spTgt spid="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46"/>
          <p:cNvSpPr/>
          <p:nvPr/>
        </p:nvSpPr>
        <p:spPr>
          <a:xfrm>
            <a:off x="-9400" y="-18800"/>
            <a:ext cx="12192000" cy="95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1" name="Google Shape;1371;p146"/>
          <p:cNvSpPr txBox="1"/>
          <p:nvPr/>
        </p:nvSpPr>
        <p:spPr>
          <a:xfrm>
            <a:off x="265633" y="133617"/>
            <a:ext cx="10309600" cy="7080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rmAutofit fontScale="92500" lnSpcReduction="20000"/>
          </a:bodyPr>
          <a:lstStyle/>
          <a:p>
            <a:r>
              <a:rPr lang="en" sz="4000" b="1">
                <a:solidFill>
                  <a:srgbClr val="38B6FF"/>
                </a:solidFill>
                <a:latin typeface="Open Sans"/>
                <a:ea typeface="Open Sans"/>
                <a:cs typeface="Open Sans"/>
                <a:sym typeface="Open Sans"/>
              </a:rPr>
              <a:t>Practice: </a:t>
            </a:r>
            <a:r>
              <a:rPr lang="en" sz="4000" b="1">
                <a:solidFill>
                  <a:schemeClr val="lt1"/>
                </a:solidFill>
                <a:latin typeface="Open Sans"/>
                <a:ea typeface="Open Sans"/>
                <a:cs typeface="Open Sans"/>
                <a:sym typeface="Open Sans"/>
              </a:rPr>
              <a:t>The Bloch Sphere</a:t>
            </a:r>
            <a:endParaRPr sz="4000" b="1">
              <a:solidFill>
                <a:schemeClr val="lt1"/>
              </a:solidFill>
              <a:latin typeface="Open Sans"/>
              <a:ea typeface="Open Sans"/>
              <a:cs typeface="Open Sans"/>
              <a:sym typeface="Open Sans"/>
            </a:endParaRPr>
          </a:p>
        </p:txBody>
      </p:sp>
      <p:sp>
        <p:nvSpPr>
          <p:cNvPr id="1373" name="Google Shape;1373;p146"/>
          <p:cNvSpPr txBox="1"/>
          <p:nvPr/>
        </p:nvSpPr>
        <p:spPr>
          <a:xfrm>
            <a:off x="5809423" y="6455969"/>
            <a:ext cx="573200" cy="226000"/>
          </a:xfrm>
          <a:prstGeom prst="rect">
            <a:avLst/>
          </a:prstGeom>
          <a:noFill/>
          <a:ln>
            <a:noFill/>
          </a:ln>
        </p:spPr>
        <p:txBody>
          <a:bodyPr spcFirstLastPara="1" wrap="square" lIns="91400" tIns="45700" rIns="91400" bIns="45700" anchor="ctr" anchorCtr="0">
            <a:noAutofit/>
          </a:bodyPr>
          <a:lstStyle/>
          <a:p>
            <a:pPr algn="ctr">
              <a:buClr>
                <a:srgbClr val="000000"/>
              </a:buClr>
              <a:buSzPts val="900"/>
            </a:pPr>
            <a:r>
              <a:rPr lang="en" sz="1200" b="1">
                <a:solidFill>
                  <a:srgbClr val="FFFFFF"/>
                </a:solidFill>
                <a:latin typeface="Arial"/>
                <a:ea typeface="Arial"/>
                <a:cs typeface="Arial"/>
                <a:sym typeface="Arial"/>
              </a:rPr>
              <a:t>- </a:t>
            </a:r>
            <a:fld id="{00000000-1234-1234-1234-123412341234}" type="slidenum">
              <a:rPr lang="en" sz="1200" b="1">
                <a:solidFill>
                  <a:srgbClr val="FFFFFF"/>
                </a:solidFill>
                <a:latin typeface="Arial"/>
                <a:ea typeface="Arial"/>
                <a:cs typeface="Arial"/>
                <a:sym typeface="Arial"/>
              </a:rPr>
              <a:pPr algn="ctr">
                <a:buClr>
                  <a:srgbClr val="000000"/>
                </a:buClr>
                <a:buSzPts val="900"/>
              </a:pPr>
              <a:t>8</a:t>
            </a:fld>
            <a:r>
              <a:rPr lang="en" sz="1200" b="1">
                <a:solidFill>
                  <a:srgbClr val="FFFFFF"/>
                </a:solidFill>
                <a:latin typeface="Arial"/>
                <a:ea typeface="Arial"/>
                <a:cs typeface="Arial"/>
                <a:sym typeface="Arial"/>
              </a:rPr>
              <a:t> -</a:t>
            </a:r>
            <a:endParaRPr sz="1467">
              <a:solidFill>
                <a:srgbClr val="000000"/>
              </a:solidFill>
              <a:latin typeface="Arial"/>
              <a:ea typeface="Arial"/>
              <a:cs typeface="Arial"/>
              <a:sym typeface="Arial"/>
            </a:endParaRPr>
          </a:p>
        </p:txBody>
      </p:sp>
      <p:sp>
        <p:nvSpPr>
          <p:cNvPr id="1374" name="Google Shape;1374;p146"/>
          <p:cNvSpPr txBox="1"/>
          <p:nvPr/>
        </p:nvSpPr>
        <p:spPr>
          <a:xfrm>
            <a:off x="5463455" y="6651912"/>
            <a:ext cx="1265200" cy="200000"/>
          </a:xfrm>
          <a:prstGeom prst="rect">
            <a:avLst/>
          </a:prstGeom>
          <a:noFill/>
          <a:ln>
            <a:noFill/>
          </a:ln>
        </p:spPr>
        <p:txBody>
          <a:bodyPr spcFirstLastPara="1" wrap="square" lIns="91400" tIns="45700" rIns="91400" bIns="45700" anchor="t" anchorCtr="0">
            <a:noAutofit/>
          </a:bodyPr>
          <a:lstStyle/>
          <a:p>
            <a:pPr>
              <a:buClr>
                <a:srgbClr val="000000"/>
              </a:buClr>
              <a:buSzPts val="500"/>
            </a:pPr>
            <a:r>
              <a:rPr lang="en" sz="667">
                <a:solidFill>
                  <a:srgbClr val="FFFFFF"/>
                </a:solidFill>
                <a:latin typeface="Arial"/>
                <a:ea typeface="Arial"/>
                <a:cs typeface="Arial"/>
                <a:sym typeface="Arial"/>
              </a:rPr>
              <a:t>© </a:t>
            </a:r>
            <a:r>
              <a:rPr lang="en" sz="667">
                <a:solidFill>
                  <a:srgbClr val="FFFFFF"/>
                </a:solidFill>
              </a:rPr>
              <a:t>2023</a:t>
            </a:r>
            <a:r>
              <a:rPr lang="en" sz="667">
                <a:solidFill>
                  <a:srgbClr val="FFFFFF"/>
                </a:solidFill>
                <a:latin typeface="Arial"/>
                <a:ea typeface="Arial"/>
                <a:cs typeface="Arial"/>
                <a:sym typeface="Arial"/>
              </a:rPr>
              <a:t> The Coding School</a:t>
            </a:r>
            <a:endParaRPr sz="1467">
              <a:solidFill>
                <a:srgbClr val="000000"/>
              </a:solidFill>
              <a:latin typeface="Arial"/>
              <a:ea typeface="Arial"/>
              <a:cs typeface="Arial"/>
              <a:sym typeface="Arial"/>
            </a:endParaRPr>
          </a:p>
        </p:txBody>
      </p:sp>
      <p:sp>
        <p:nvSpPr>
          <p:cNvPr id="1377" name="Google Shape;1377;p146"/>
          <p:cNvSpPr txBox="1"/>
          <p:nvPr/>
        </p:nvSpPr>
        <p:spPr>
          <a:xfrm>
            <a:off x="570133" y="1290000"/>
            <a:ext cx="10448400" cy="1005518"/>
          </a:xfrm>
          <a:prstGeom prst="rect">
            <a:avLst/>
          </a:prstGeom>
          <a:solidFill>
            <a:schemeClr val="lt1"/>
          </a:solidFill>
          <a:ln>
            <a:noFill/>
          </a:ln>
        </p:spPr>
        <p:txBody>
          <a:bodyPr spcFirstLastPara="1" wrap="square" lIns="91433" tIns="91433" rIns="91433" bIns="91433" anchor="t" anchorCtr="0">
            <a:spAutoFit/>
          </a:bodyPr>
          <a:lstStyle/>
          <a:p>
            <a:pPr>
              <a:buClr>
                <a:srgbClr val="000000"/>
              </a:buClr>
              <a:buSzPts val="2300"/>
            </a:pPr>
            <a:r>
              <a:rPr lang="en" sz="2667">
                <a:solidFill>
                  <a:srgbClr val="000000"/>
                </a:solidFill>
                <a:latin typeface="Open Sans"/>
                <a:ea typeface="Open Sans"/>
                <a:cs typeface="Open Sans"/>
                <a:sym typeface="Open Sans"/>
              </a:rPr>
              <a:t>Which Bloch sphere shows a state that has a </a:t>
            </a:r>
            <a:r>
              <a:rPr lang="en" sz="2667">
                <a:latin typeface="Open Sans"/>
                <a:ea typeface="Open Sans"/>
                <a:cs typeface="Open Sans"/>
                <a:sym typeface="Open Sans"/>
              </a:rPr>
              <a:t>70</a:t>
            </a:r>
            <a:r>
              <a:rPr lang="en" sz="2667">
                <a:solidFill>
                  <a:srgbClr val="000000"/>
                </a:solidFill>
                <a:latin typeface="Open Sans"/>
                <a:ea typeface="Open Sans"/>
                <a:cs typeface="Open Sans"/>
                <a:sym typeface="Open Sans"/>
              </a:rPr>
              <a:t>% contribution of |0&gt; and a </a:t>
            </a:r>
            <a:r>
              <a:rPr lang="en" sz="2667">
                <a:latin typeface="Open Sans"/>
                <a:ea typeface="Open Sans"/>
                <a:cs typeface="Open Sans"/>
                <a:sym typeface="Open Sans"/>
              </a:rPr>
              <a:t>30</a:t>
            </a:r>
            <a:r>
              <a:rPr lang="en" sz="2667">
                <a:solidFill>
                  <a:srgbClr val="000000"/>
                </a:solidFill>
                <a:latin typeface="Open Sans"/>
                <a:ea typeface="Open Sans"/>
                <a:cs typeface="Open Sans"/>
                <a:sym typeface="Open Sans"/>
              </a:rPr>
              <a:t>% contribution of |1&gt; ?</a:t>
            </a:r>
            <a:endParaRPr sz="2667">
              <a:solidFill>
                <a:srgbClr val="000000"/>
              </a:solidFill>
              <a:latin typeface="Open Sans"/>
              <a:ea typeface="Open Sans"/>
              <a:cs typeface="Open Sans"/>
              <a:sym typeface="Open Sans"/>
            </a:endParaRPr>
          </a:p>
        </p:txBody>
      </p:sp>
      <p:sp>
        <p:nvSpPr>
          <p:cNvPr id="1378" name="Google Shape;1378;p146"/>
          <p:cNvSpPr txBox="1"/>
          <p:nvPr/>
        </p:nvSpPr>
        <p:spPr>
          <a:xfrm>
            <a:off x="1404471" y="4977782"/>
            <a:ext cx="4060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a</a:t>
            </a:r>
            <a:endParaRPr sz="1467">
              <a:solidFill>
                <a:srgbClr val="000000"/>
              </a:solidFill>
              <a:latin typeface="Arial"/>
              <a:ea typeface="Arial"/>
              <a:cs typeface="Arial"/>
              <a:sym typeface="Arial"/>
            </a:endParaRPr>
          </a:p>
        </p:txBody>
      </p:sp>
      <p:sp>
        <p:nvSpPr>
          <p:cNvPr id="1379" name="Google Shape;1379;p146"/>
          <p:cNvSpPr txBox="1"/>
          <p:nvPr/>
        </p:nvSpPr>
        <p:spPr>
          <a:xfrm>
            <a:off x="4016212" y="4974867"/>
            <a:ext cx="4268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b</a:t>
            </a:r>
            <a:endParaRPr sz="1467">
              <a:solidFill>
                <a:srgbClr val="000000"/>
              </a:solidFill>
              <a:latin typeface="Arial"/>
              <a:ea typeface="Arial"/>
              <a:cs typeface="Arial"/>
              <a:sym typeface="Arial"/>
            </a:endParaRPr>
          </a:p>
        </p:txBody>
      </p:sp>
      <p:sp>
        <p:nvSpPr>
          <p:cNvPr id="1380" name="Google Shape;1380;p146"/>
          <p:cNvSpPr txBox="1"/>
          <p:nvPr/>
        </p:nvSpPr>
        <p:spPr>
          <a:xfrm>
            <a:off x="6755851" y="5037315"/>
            <a:ext cx="3800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c</a:t>
            </a:r>
            <a:endParaRPr sz="1467">
              <a:solidFill>
                <a:srgbClr val="000000"/>
              </a:solidFill>
              <a:latin typeface="Arial"/>
              <a:ea typeface="Arial"/>
              <a:cs typeface="Arial"/>
              <a:sym typeface="Arial"/>
            </a:endParaRPr>
          </a:p>
        </p:txBody>
      </p:sp>
      <p:sp>
        <p:nvSpPr>
          <p:cNvPr id="1381" name="Google Shape;1381;p146"/>
          <p:cNvSpPr txBox="1"/>
          <p:nvPr/>
        </p:nvSpPr>
        <p:spPr>
          <a:xfrm>
            <a:off x="9548063" y="5037315"/>
            <a:ext cx="426800" cy="646290"/>
          </a:xfrm>
          <a:prstGeom prst="rect">
            <a:avLst/>
          </a:prstGeom>
          <a:noFill/>
          <a:ln>
            <a:noFill/>
          </a:ln>
        </p:spPr>
        <p:txBody>
          <a:bodyPr spcFirstLastPara="1" wrap="square" lIns="91433" tIns="45700" rIns="91433" bIns="45700" anchor="t" anchorCtr="0">
            <a:spAutoFit/>
          </a:bodyPr>
          <a:lstStyle/>
          <a:p>
            <a:pPr>
              <a:buClr>
                <a:srgbClr val="000000"/>
              </a:buClr>
              <a:buSzPts val="2700"/>
            </a:pPr>
            <a:r>
              <a:rPr lang="en" sz="3600">
                <a:solidFill>
                  <a:schemeClr val="dk1"/>
                </a:solidFill>
                <a:latin typeface="Calibri"/>
                <a:ea typeface="Calibri"/>
                <a:cs typeface="Calibri"/>
                <a:sym typeface="Calibri"/>
              </a:rPr>
              <a:t>d</a:t>
            </a:r>
            <a:endParaRPr sz="1467">
              <a:solidFill>
                <a:srgbClr val="000000"/>
              </a:solidFill>
              <a:latin typeface="Arial"/>
              <a:ea typeface="Arial"/>
              <a:cs typeface="Arial"/>
              <a:sym typeface="Arial"/>
            </a:endParaRPr>
          </a:p>
        </p:txBody>
      </p:sp>
      <p:pic>
        <p:nvPicPr>
          <p:cNvPr id="1382" name="Google Shape;1382;p146" descr="A white circle with a red line&#10;&#10;Description automatically generated with low confidence"/>
          <p:cNvPicPr preferRelativeResize="0"/>
          <p:nvPr/>
        </p:nvPicPr>
        <p:blipFill rotWithShape="1">
          <a:blip r:embed="rId3">
            <a:alphaModFix/>
          </a:blip>
          <a:srcRect/>
          <a:stretch/>
        </p:blipFill>
        <p:spPr>
          <a:xfrm>
            <a:off x="859034" y="2675723"/>
            <a:ext cx="1531036" cy="1993392"/>
          </a:xfrm>
          <a:prstGeom prst="rect">
            <a:avLst/>
          </a:prstGeom>
          <a:noFill/>
          <a:ln>
            <a:noFill/>
          </a:ln>
        </p:spPr>
      </p:pic>
      <p:pic>
        <p:nvPicPr>
          <p:cNvPr id="1383" name="Google Shape;1383;p146" descr="A dart stuck in a dart board&#10;&#10;Description automatically generated with medium confidence"/>
          <p:cNvPicPr preferRelativeResize="0"/>
          <p:nvPr/>
        </p:nvPicPr>
        <p:blipFill rotWithShape="1">
          <a:blip r:embed="rId4">
            <a:alphaModFix/>
          </a:blip>
          <a:srcRect/>
          <a:stretch/>
        </p:blipFill>
        <p:spPr>
          <a:xfrm>
            <a:off x="9073321" y="2743975"/>
            <a:ext cx="1531036" cy="1993392"/>
          </a:xfrm>
          <a:prstGeom prst="rect">
            <a:avLst/>
          </a:prstGeom>
          <a:noFill/>
          <a:ln>
            <a:noFill/>
          </a:ln>
        </p:spPr>
      </p:pic>
      <p:pic>
        <p:nvPicPr>
          <p:cNvPr id="1384" name="Google Shape;1384;p146" descr="A white circle with a red line&#10;&#10;Description automatically generated with medium confidence"/>
          <p:cNvPicPr preferRelativeResize="0"/>
          <p:nvPr/>
        </p:nvPicPr>
        <p:blipFill rotWithShape="1">
          <a:blip r:embed="rId5">
            <a:alphaModFix/>
          </a:blip>
          <a:srcRect/>
          <a:stretch/>
        </p:blipFill>
        <p:spPr>
          <a:xfrm>
            <a:off x="6180449" y="2735257"/>
            <a:ext cx="1531036" cy="1993392"/>
          </a:xfrm>
          <a:prstGeom prst="rect">
            <a:avLst/>
          </a:prstGeom>
          <a:noFill/>
          <a:ln>
            <a:noFill/>
          </a:ln>
        </p:spPr>
      </p:pic>
      <p:pic>
        <p:nvPicPr>
          <p:cNvPr id="1385" name="Google Shape;1385;p146" descr="A white sphere with a red line&#10;&#10;Description automatically generated with low confidence"/>
          <p:cNvPicPr preferRelativeResize="0"/>
          <p:nvPr/>
        </p:nvPicPr>
        <p:blipFill rotWithShape="1">
          <a:blip r:embed="rId6">
            <a:alphaModFix/>
          </a:blip>
          <a:srcRect/>
          <a:stretch/>
        </p:blipFill>
        <p:spPr>
          <a:xfrm>
            <a:off x="3493035" y="2743956"/>
            <a:ext cx="1531036" cy="1993392"/>
          </a:xfrm>
          <a:prstGeom prst="rect">
            <a:avLst/>
          </a:prstGeom>
          <a:noFill/>
          <a:ln>
            <a:noFill/>
          </a:ln>
        </p:spPr>
      </p:pic>
      <p:sp>
        <p:nvSpPr>
          <p:cNvPr id="1386" name="Google Shape;1386;p146"/>
          <p:cNvSpPr/>
          <p:nvPr/>
        </p:nvSpPr>
        <p:spPr>
          <a:xfrm>
            <a:off x="3146647" y="2648005"/>
            <a:ext cx="2277200" cy="3158400"/>
          </a:xfrm>
          <a:prstGeom prst="rect">
            <a:avLst/>
          </a:prstGeom>
          <a:noFill/>
          <a:ln w="76200" cap="flat" cmpd="sng">
            <a:solidFill>
              <a:srgbClr val="33B1FF"/>
            </a:solidFill>
            <a:prstDash val="solid"/>
            <a:round/>
            <a:headEnd type="none" w="sm" len="sm"/>
            <a:tailEnd type="none" w="sm" len="sm"/>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6"/>
                                        </p:tgtEl>
                                        <p:attrNameLst>
                                          <p:attrName>style.visibility</p:attrName>
                                        </p:attrNameLst>
                                      </p:cBhvr>
                                      <p:to>
                                        <p:strVal val="visible"/>
                                      </p:to>
                                    </p:set>
                                    <p:animEffect transition="in" filter="fade">
                                      <p:cBhvr>
                                        <p:cTn id="7" dur="1000"/>
                                        <p:tgtEl>
                                          <p:spTgt spid="1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58"/>
          <p:cNvSpPr/>
          <p:nvPr/>
        </p:nvSpPr>
        <p:spPr>
          <a:xfrm>
            <a:off x="-9400" y="-18800"/>
            <a:ext cx="12192000" cy="1185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dk1"/>
              </a:solidFill>
            </a:endParaRPr>
          </a:p>
        </p:txBody>
      </p:sp>
      <p:sp>
        <p:nvSpPr>
          <p:cNvPr id="1568" name="Google Shape;1568;p158"/>
          <p:cNvSpPr txBox="1"/>
          <p:nvPr/>
        </p:nvSpPr>
        <p:spPr>
          <a:xfrm>
            <a:off x="265633" y="139104"/>
            <a:ext cx="10309600" cy="8772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rmAutofit/>
          </a:bodyPr>
          <a:lstStyle/>
          <a:p>
            <a:r>
              <a:rPr lang="en" sz="4000" b="1">
                <a:solidFill>
                  <a:srgbClr val="38B6FF"/>
                </a:solidFill>
                <a:latin typeface="Open Sans"/>
                <a:ea typeface="Open Sans"/>
                <a:cs typeface="Open Sans"/>
                <a:sym typeface="Open Sans"/>
              </a:rPr>
              <a:t>Practice:</a:t>
            </a:r>
            <a:r>
              <a:rPr lang="en" sz="4000" b="1">
                <a:solidFill>
                  <a:schemeClr val="lt1"/>
                </a:solidFill>
                <a:latin typeface="Open Sans"/>
                <a:ea typeface="Open Sans"/>
                <a:cs typeface="Open Sans"/>
                <a:sym typeface="Open Sans"/>
              </a:rPr>
              <a:t> The X Gate</a:t>
            </a:r>
            <a:endParaRPr sz="4000" b="1">
              <a:solidFill>
                <a:schemeClr val="lt1"/>
              </a:solidFill>
              <a:latin typeface="Open Sans"/>
              <a:ea typeface="Open Sans"/>
              <a:cs typeface="Open Sans"/>
              <a:sym typeface="Open Sans"/>
            </a:endParaRPr>
          </a:p>
        </p:txBody>
      </p:sp>
      <p:sp>
        <p:nvSpPr>
          <p:cNvPr id="1574" name="Google Shape;1574;p158"/>
          <p:cNvSpPr txBox="1"/>
          <p:nvPr/>
        </p:nvSpPr>
        <p:spPr>
          <a:xfrm>
            <a:off x="930467" y="1498867"/>
            <a:ext cx="10245600" cy="502726"/>
          </a:xfrm>
          <a:prstGeom prst="rect">
            <a:avLst/>
          </a:prstGeom>
          <a:noFill/>
          <a:ln>
            <a:noFill/>
          </a:ln>
        </p:spPr>
        <p:txBody>
          <a:bodyPr spcFirstLastPara="1" wrap="square" lIns="91433" tIns="45700" rIns="91433" bIns="45700" anchor="t" anchorCtr="0">
            <a:spAutoFit/>
          </a:bodyPr>
          <a:lstStyle/>
          <a:p>
            <a:pPr algn="ctr">
              <a:buClr>
                <a:srgbClr val="000000"/>
              </a:buClr>
              <a:buSzPts val="2700"/>
            </a:pPr>
            <a:r>
              <a:rPr lang="en" sz="2667" b="1">
                <a:solidFill>
                  <a:schemeClr val="dk1"/>
                </a:solidFill>
                <a:latin typeface="Open Sans"/>
                <a:ea typeface="Open Sans"/>
                <a:cs typeface="Open Sans"/>
                <a:sym typeface="Open Sans"/>
              </a:rPr>
              <a:t>What do we get when we apply the following gate?</a:t>
            </a:r>
            <a:endParaRPr sz="533" b="1">
              <a:solidFill>
                <a:srgbClr val="000000"/>
              </a:solidFill>
              <a:latin typeface="Open Sans"/>
              <a:ea typeface="Open Sans"/>
              <a:cs typeface="Open Sans"/>
              <a:sym typeface="Open Sans"/>
            </a:endParaRPr>
          </a:p>
        </p:txBody>
      </p:sp>
      <p:sp>
        <p:nvSpPr>
          <p:cNvPr id="1575" name="Google Shape;1575;p158"/>
          <p:cNvSpPr/>
          <p:nvPr/>
        </p:nvSpPr>
        <p:spPr>
          <a:xfrm>
            <a:off x="5309637" y="2663685"/>
            <a:ext cx="914400" cy="914400"/>
          </a:xfrm>
          <a:prstGeom prst="rect">
            <a:avLst/>
          </a:prstGeom>
          <a:solidFill>
            <a:srgbClr val="002D9C"/>
          </a:solidFill>
          <a:ln w="12700" cap="flat" cmpd="sng">
            <a:solidFill>
              <a:srgbClr val="002D9C"/>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2700"/>
            </a:pPr>
            <a:r>
              <a:rPr lang="en" sz="3600" b="1">
                <a:solidFill>
                  <a:schemeClr val="lt1"/>
                </a:solidFill>
                <a:latin typeface="Calibri"/>
                <a:ea typeface="Calibri"/>
                <a:cs typeface="Calibri"/>
                <a:sym typeface="Calibri"/>
              </a:rPr>
              <a:t>X</a:t>
            </a:r>
            <a:endParaRPr sz="1467">
              <a:solidFill>
                <a:srgbClr val="000000"/>
              </a:solidFill>
              <a:latin typeface="Arial"/>
              <a:ea typeface="Arial"/>
              <a:cs typeface="Arial"/>
              <a:sym typeface="Arial"/>
            </a:endParaRPr>
          </a:p>
        </p:txBody>
      </p:sp>
      <p:cxnSp>
        <p:nvCxnSpPr>
          <p:cNvPr id="1576" name="Google Shape;1576;p158"/>
          <p:cNvCxnSpPr/>
          <p:nvPr/>
        </p:nvCxnSpPr>
        <p:spPr>
          <a:xfrm>
            <a:off x="4286279" y="3120885"/>
            <a:ext cx="851600"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577" name="Google Shape;1577;p158"/>
          <p:cNvCxnSpPr/>
          <p:nvPr/>
        </p:nvCxnSpPr>
        <p:spPr>
          <a:xfrm>
            <a:off x="6365201" y="3120885"/>
            <a:ext cx="851600" cy="0"/>
          </a:xfrm>
          <a:prstGeom prst="straightConnector1">
            <a:avLst/>
          </a:prstGeom>
          <a:noFill/>
          <a:ln w="57150" cap="flat" cmpd="sng">
            <a:solidFill>
              <a:schemeClr val="accent1"/>
            </a:solidFill>
            <a:prstDash val="solid"/>
            <a:miter lim="800000"/>
            <a:headEnd type="none" w="sm" len="sm"/>
            <a:tailEnd type="triangle" w="med" len="med"/>
          </a:ln>
        </p:spPr>
      </p:cxnSp>
      <p:pic>
        <p:nvPicPr>
          <p:cNvPr id="1578" name="Google Shape;1578;p158" descr="A picture containing building, dome&#10;&#10;Description automatically generated"/>
          <p:cNvPicPr preferRelativeResize="0"/>
          <p:nvPr/>
        </p:nvPicPr>
        <p:blipFill rotWithShape="1">
          <a:blip r:embed="rId3">
            <a:alphaModFix/>
          </a:blip>
          <a:srcRect/>
          <a:stretch/>
        </p:blipFill>
        <p:spPr>
          <a:xfrm>
            <a:off x="2985158" y="2385594"/>
            <a:ext cx="1124653" cy="1464285"/>
          </a:xfrm>
          <a:prstGeom prst="rect">
            <a:avLst/>
          </a:prstGeom>
          <a:noFill/>
          <a:ln>
            <a:noFill/>
          </a:ln>
        </p:spPr>
      </p:pic>
      <p:pic>
        <p:nvPicPr>
          <p:cNvPr id="1579" name="Google Shape;1579;p158" descr="A picture containing building, dome&#10;&#10;Description automatically generated"/>
          <p:cNvPicPr preferRelativeResize="0"/>
          <p:nvPr/>
        </p:nvPicPr>
        <p:blipFill rotWithShape="1">
          <a:blip r:embed="rId3">
            <a:alphaModFix/>
          </a:blip>
          <a:srcRect/>
          <a:stretch/>
        </p:blipFill>
        <p:spPr>
          <a:xfrm>
            <a:off x="2357343" y="4176604"/>
            <a:ext cx="1124653" cy="1464285"/>
          </a:xfrm>
          <a:prstGeom prst="rect">
            <a:avLst/>
          </a:prstGeom>
          <a:noFill/>
          <a:ln>
            <a:noFill/>
          </a:ln>
        </p:spPr>
      </p:pic>
      <p:pic>
        <p:nvPicPr>
          <p:cNvPr id="1580" name="Google Shape;1580;p158" descr="A white circle with a red line&#10;&#10;Description automatically generated with low confidence"/>
          <p:cNvPicPr preferRelativeResize="0"/>
          <p:nvPr/>
        </p:nvPicPr>
        <p:blipFill rotWithShape="1">
          <a:blip r:embed="rId4">
            <a:alphaModFix/>
          </a:blip>
          <a:srcRect/>
          <a:stretch/>
        </p:blipFill>
        <p:spPr>
          <a:xfrm>
            <a:off x="5373328" y="4175077"/>
            <a:ext cx="1126997" cy="1467339"/>
          </a:xfrm>
          <a:prstGeom prst="rect">
            <a:avLst/>
          </a:prstGeom>
          <a:noFill/>
          <a:ln>
            <a:noFill/>
          </a:ln>
        </p:spPr>
      </p:pic>
      <p:pic>
        <p:nvPicPr>
          <p:cNvPr id="1581" name="Google Shape;1581;p158" descr="A picture containing building, dome&#10;&#10;Description automatically generated"/>
          <p:cNvPicPr preferRelativeResize="0"/>
          <p:nvPr/>
        </p:nvPicPr>
        <p:blipFill rotWithShape="1">
          <a:blip r:embed="rId3">
            <a:alphaModFix/>
          </a:blip>
          <a:srcRect/>
          <a:stretch/>
        </p:blipFill>
        <p:spPr>
          <a:xfrm>
            <a:off x="2357343" y="4176604"/>
            <a:ext cx="1124653" cy="1464285"/>
          </a:xfrm>
          <a:prstGeom prst="rect">
            <a:avLst/>
          </a:prstGeom>
          <a:noFill/>
          <a:ln>
            <a:noFill/>
          </a:ln>
        </p:spPr>
      </p:pic>
      <p:pic>
        <p:nvPicPr>
          <p:cNvPr id="1582" name="Google Shape;1582;p158" descr="A white circle with a red line&#10;&#10;Description automatically generated with medium confidence"/>
          <p:cNvPicPr preferRelativeResize="0"/>
          <p:nvPr/>
        </p:nvPicPr>
        <p:blipFill rotWithShape="1">
          <a:blip r:embed="rId5">
            <a:alphaModFix/>
          </a:blip>
          <a:srcRect/>
          <a:stretch/>
        </p:blipFill>
        <p:spPr>
          <a:xfrm>
            <a:off x="8188458" y="4175077"/>
            <a:ext cx="1124653" cy="1467339"/>
          </a:xfrm>
          <a:prstGeom prst="rect">
            <a:avLst/>
          </a:prstGeom>
          <a:noFill/>
          <a:ln>
            <a:noFill/>
          </a:ln>
        </p:spPr>
      </p:pic>
      <p:sp>
        <p:nvSpPr>
          <p:cNvPr id="1583" name="Google Shape;1583;p158"/>
          <p:cNvSpPr txBox="1"/>
          <p:nvPr/>
        </p:nvSpPr>
        <p:spPr>
          <a:xfrm>
            <a:off x="2695567" y="5615467"/>
            <a:ext cx="440800" cy="615513"/>
          </a:xfrm>
          <a:prstGeom prst="rect">
            <a:avLst/>
          </a:prstGeom>
          <a:noFill/>
          <a:ln>
            <a:noFill/>
          </a:ln>
        </p:spPr>
        <p:txBody>
          <a:bodyPr spcFirstLastPara="1" wrap="square" lIns="121900" tIns="121900" rIns="121900" bIns="121900" anchor="t" anchorCtr="0">
            <a:spAutoFit/>
          </a:bodyPr>
          <a:lstStyle/>
          <a:p>
            <a:r>
              <a:rPr lang="en" sz="2400" b="1"/>
              <a:t>A</a:t>
            </a:r>
            <a:endParaRPr sz="2400" b="1"/>
          </a:p>
        </p:txBody>
      </p:sp>
      <p:sp>
        <p:nvSpPr>
          <p:cNvPr id="1584" name="Google Shape;1584;p158"/>
          <p:cNvSpPr txBox="1"/>
          <p:nvPr/>
        </p:nvSpPr>
        <p:spPr>
          <a:xfrm>
            <a:off x="7318900" y="2604300"/>
            <a:ext cx="1048400" cy="1066855"/>
          </a:xfrm>
          <a:prstGeom prst="rect">
            <a:avLst/>
          </a:prstGeom>
          <a:noFill/>
          <a:ln>
            <a:noFill/>
          </a:ln>
        </p:spPr>
        <p:txBody>
          <a:bodyPr spcFirstLastPara="1" wrap="square" lIns="121900" tIns="121900" rIns="121900" bIns="121900" anchor="t" anchorCtr="0">
            <a:spAutoFit/>
          </a:bodyPr>
          <a:lstStyle/>
          <a:p>
            <a:pPr algn="ctr"/>
            <a:r>
              <a:rPr lang="en" sz="5333" b="1"/>
              <a:t>?</a:t>
            </a:r>
            <a:endParaRPr sz="5333" b="1"/>
          </a:p>
        </p:txBody>
      </p:sp>
      <p:grpSp>
        <p:nvGrpSpPr>
          <p:cNvPr id="1585" name="Google Shape;1585;p158"/>
          <p:cNvGrpSpPr/>
          <p:nvPr/>
        </p:nvGrpSpPr>
        <p:grpSpPr>
          <a:xfrm>
            <a:off x="5186549" y="4032176"/>
            <a:ext cx="2400977" cy="2160400"/>
            <a:chOff x="3889911" y="3024132"/>
            <a:chExt cx="1800733" cy="1620300"/>
          </a:xfrm>
        </p:grpSpPr>
        <p:sp>
          <p:nvSpPr>
            <p:cNvPr id="1586" name="Google Shape;1586;p158"/>
            <p:cNvSpPr/>
            <p:nvPr/>
          </p:nvSpPr>
          <p:spPr>
            <a:xfrm>
              <a:off x="3889911" y="3024132"/>
              <a:ext cx="1139100" cy="1620300"/>
            </a:xfrm>
            <a:prstGeom prst="rect">
              <a:avLst/>
            </a:prstGeom>
            <a:noFill/>
            <a:ln w="28575" cap="flat" cmpd="sng">
              <a:solidFill>
                <a:srgbClr val="33B1FF"/>
              </a:solidFill>
              <a:prstDash val="solid"/>
              <a:round/>
              <a:headEnd type="none" w="sm" len="sm"/>
              <a:tailEnd type="none" w="sm" len="sm"/>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1587" name="Google Shape;1587;p158"/>
            <p:cNvSpPr txBox="1"/>
            <p:nvPr/>
          </p:nvSpPr>
          <p:spPr>
            <a:xfrm>
              <a:off x="4946644" y="3458200"/>
              <a:ext cx="744000" cy="551400"/>
            </a:xfrm>
            <a:prstGeom prst="rect">
              <a:avLst/>
            </a:prstGeom>
            <a:blipFill rotWithShape="1">
              <a:blip r:embed="rId6">
                <a:alphaModFix/>
              </a:blip>
              <a:stretch>
                <a:fillRect/>
              </a:stretch>
            </a:blipFill>
            <a:ln>
              <a:noFill/>
            </a:ln>
          </p:spPr>
          <p:txBody>
            <a:bodyPr spcFirstLastPara="1" wrap="square" lIns="121900" tIns="60933" rIns="121900" bIns="60933" anchor="t" anchorCtr="0">
              <a:noAutofit/>
            </a:bodyPr>
            <a:lstStyle/>
            <a:p>
              <a:pPr>
                <a:buClr>
                  <a:srgbClr val="000000"/>
                </a:buClr>
                <a:buSzPts val="1800"/>
              </a:pPr>
              <a:r>
                <a:rPr lang="en" sz="2400">
                  <a:solidFill>
                    <a:srgbClr val="000000"/>
                  </a:solidFill>
                  <a:latin typeface="Calibri"/>
                  <a:ea typeface="Calibri"/>
                  <a:cs typeface="Calibri"/>
                  <a:sym typeface="Calibri"/>
                </a:rPr>
                <a:t> </a:t>
              </a:r>
              <a:endParaRPr sz="1867">
                <a:solidFill>
                  <a:srgbClr val="000000"/>
                </a:solidFill>
                <a:latin typeface="Arial"/>
                <a:ea typeface="Arial"/>
                <a:cs typeface="Arial"/>
                <a:sym typeface="Arial"/>
              </a:endParaRPr>
            </a:p>
          </p:txBody>
        </p:sp>
      </p:grpSp>
      <p:sp>
        <p:nvSpPr>
          <p:cNvPr id="1588" name="Google Shape;1588;p158"/>
          <p:cNvSpPr txBox="1"/>
          <p:nvPr/>
        </p:nvSpPr>
        <p:spPr>
          <a:xfrm>
            <a:off x="5743567" y="5628823"/>
            <a:ext cx="440800" cy="615513"/>
          </a:xfrm>
          <a:prstGeom prst="rect">
            <a:avLst/>
          </a:prstGeom>
          <a:noFill/>
          <a:ln>
            <a:noFill/>
          </a:ln>
        </p:spPr>
        <p:txBody>
          <a:bodyPr spcFirstLastPara="1" wrap="square" lIns="121900" tIns="121900" rIns="121900" bIns="121900" anchor="t" anchorCtr="0">
            <a:spAutoFit/>
          </a:bodyPr>
          <a:lstStyle/>
          <a:p>
            <a:r>
              <a:rPr lang="en" sz="2400" b="1"/>
              <a:t>B</a:t>
            </a:r>
            <a:endParaRPr sz="2400" b="1"/>
          </a:p>
        </p:txBody>
      </p:sp>
      <p:sp>
        <p:nvSpPr>
          <p:cNvPr id="1589" name="Google Shape;1589;p158"/>
          <p:cNvSpPr txBox="1"/>
          <p:nvPr/>
        </p:nvSpPr>
        <p:spPr>
          <a:xfrm>
            <a:off x="8520155" y="5615467"/>
            <a:ext cx="440800" cy="615513"/>
          </a:xfrm>
          <a:prstGeom prst="rect">
            <a:avLst/>
          </a:prstGeom>
          <a:noFill/>
          <a:ln>
            <a:noFill/>
          </a:ln>
        </p:spPr>
        <p:txBody>
          <a:bodyPr spcFirstLastPara="1" wrap="square" lIns="121900" tIns="121900" rIns="121900" bIns="121900" anchor="t" anchorCtr="0">
            <a:spAutoFit/>
          </a:bodyPr>
          <a:lstStyle/>
          <a:p>
            <a:r>
              <a:rPr lang="en" sz="2400" b="1"/>
              <a:t>C</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ketchLinesVTI">
  <a:themeElements>
    <a:clrScheme name="AnalogousFromRegularSeedLeftStep">
      <a:dk1>
        <a:srgbClr val="000000"/>
      </a:dk1>
      <a:lt1>
        <a:srgbClr val="FFFFFF"/>
      </a:lt1>
      <a:dk2>
        <a:srgbClr val="231D3A"/>
      </a:dk2>
      <a:lt2>
        <a:srgbClr val="E2E8E2"/>
      </a:lt2>
      <a:accent1>
        <a:srgbClr val="E729DE"/>
      </a:accent1>
      <a:accent2>
        <a:srgbClr val="8E17D5"/>
      </a:accent2>
      <a:accent3>
        <a:srgbClr val="5129E7"/>
      </a:accent3>
      <a:accent4>
        <a:srgbClr val="173ED5"/>
      </a:accent4>
      <a:accent5>
        <a:srgbClr val="299FE7"/>
      </a:accent5>
      <a:accent6>
        <a:srgbClr val="14B6B0"/>
      </a:accent6>
      <a:hlink>
        <a:srgbClr val="32963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16253</TotalTime>
  <Words>1268</Words>
  <Application>Microsoft Macintosh PowerPoint</Application>
  <PresentationFormat>Widescreen</PresentationFormat>
  <Paragraphs>166</Paragraphs>
  <Slides>37</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Meiryo</vt:lpstr>
      <vt:lpstr>Aptos</vt:lpstr>
      <vt:lpstr>Arial</vt:lpstr>
      <vt:lpstr>Calibri</vt:lpstr>
      <vt:lpstr>Corbel</vt:lpstr>
      <vt:lpstr>Open Sans</vt:lpstr>
      <vt:lpstr>Open Sans ExtraBold</vt:lpstr>
      <vt:lpstr>Raleway</vt:lpstr>
      <vt:lpstr>Roboto</vt:lpstr>
      <vt:lpstr>SketchLinesVTI</vt:lpstr>
      <vt:lpstr>Quantum Machine learning</vt:lpstr>
      <vt:lpstr>Basic Concepts in Quantum Computing (QC)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Z Gate</vt:lpstr>
      <vt:lpstr>PowerPoint Presentation</vt:lpstr>
      <vt:lpstr>What is Quantum Machine Learning (QML)?</vt:lpstr>
      <vt:lpstr>PowerPoint Presentation</vt:lpstr>
      <vt:lpstr>Why is QML important?</vt:lpstr>
      <vt:lpstr>PowerPoint Presentation</vt:lpstr>
      <vt:lpstr>Skill Check 1</vt:lpstr>
      <vt:lpstr>Skill Check 2</vt:lpstr>
      <vt:lpstr>Potential of QML</vt:lpstr>
      <vt:lpstr>PowerPoint Presentation</vt:lpstr>
      <vt:lpstr>PowerPoint Presentation</vt:lpstr>
      <vt:lpstr>PowerPoint Presentation</vt:lpstr>
      <vt:lpstr>Activity1: Designing QML Algorithm with Quantum Composer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Machine learning</dc:title>
  <dc:creator>Temitope B Adeniyi</dc:creator>
  <cp:lastModifiedBy>Temitope B Adeniyi</cp:lastModifiedBy>
  <cp:revision>7</cp:revision>
  <dcterms:created xsi:type="dcterms:W3CDTF">2024-05-20T00:45:19Z</dcterms:created>
  <dcterms:modified xsi:type="dcterms:W3CDTF">2024-06-24T15:59:29Z</dcterms:modified>
</cp:coreProperties>
</file>